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289" r:id="rId3"/>
    <p:sldId id="290" r:id="rId4"/>
    <p:sldId id="281" r:id="rId5"/>
    <p:sldId id="266" r:id="rId6"/>
    <p:sldId id="267" r:id="rId7"/>
    <p:sldId id="268" r:id="rId8"/>
    <p:sldId id="269" r:id="rId9"/>
    <p:sldId id="270" r:id="rId10"/>
    <p:sldId id="288" r:id="rId11"/>
    <p:sldId id="271" r:id="rId12"/>
    <p:sldId id="274" r:id="rId13"/>
    <p:sldId id="282" r:id="rId14"/>
    <p:sldId id="277" r:id="rId15"/>
    <p:sldId id="291" r:id="rId16"/>
    <p:sldId id="284" r:id="rId17"/>
    <p:sldId id="279" r:id="rId18"/>
    <p:sldId id="283"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JF" initials="MJF" lastIdx="3" clrIdx="0"/>
  <p:cmAuthor id="1" name="Valerie Mielke" initials="VM" lastIdx="2" clrIdx="1"/>
  <p:cmAuthor id="2" name="Roxanne Kennedy" initials="RK" lastIdx="9" clrIdx="2"/>
  <p:cmAuthor id="3" name="MJ Friedman" initials="MJF"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5" d="100"/>
          <a:sy n="75" d="100"/>
        </p:scale>
        <p:origin x="-732" y="-690"/>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1998"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04C05-874C-4451-81A4-F3D8DAB082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091541D-F566-4DF9-9257-90DAAC392755}">
      <dgm:prSet phldrT="[Text]"/>
      <dgm:spPr/>
      <dgm:t>
        <a:bodyPr/>
        <a:lstStyle/>
        <a:p>
          <a:r>
            <a:rPr lang="en-US" dirty="0" smtClean="0"/>
            <a:t>July 2016</a:t>
          </a:r>
          <a:endParaRPr lang="en-US" dirty="0"/>
        </a:p>
      </dgm:t>
    </dgm:pt>
    <dgm:pt modelId="{9F533D4A-A7D5-486B-B8C8-7DE454641B36}" type="parTrans" cxnId="{B34EC78C-EF88-44A4-B41D-40EA966A6ADB}">
      <dgm:prSet/>
      <dgm:spPr/>
      <dgm:t>
        <a:bodyPr/>
        <a:lstStyle/>
        <a:p>
          <a:endParaRPr lang="en-US"/>
        </a:p>
      </dgm:t>
    </dgm:pt>
    <dgm:pt modelId="{C6FE6D04-778B-49D4-B580-20221079A430}" type="sibTrans" cxnId="{B34EC78C-EF88-44A4-B41D-40EA966A6ADB}">
      <dgm:prSet/>
      <dgm:spPr/>
      <dgm:t>
        <a:bodyPr/>
        <a:lstStyle/>
        <a:p>
          <a:endParaRPr lang="en-US"/>
        </a:p>
      </dgm:t>
    </dgm:pt>
    <dgm:pt modelId="{94FD3211-2352-4558-BD83-015159FA4CA4}">
      <dgm:prSet phldrT="[Text]" custT="1"/>
      <dgm:spPr/>
      <dgm:t>
        <a:bodyPr/>
        <a:lstStyle/>
        <a:p>
          <a:pPr marL="0" indent="0" rtl="0">
            <a:lnSpc>
              <a:spcPct val="100000"/>
            </a:lnSpc>
            <a:spcAft>
              <a:spcPts val="0"/>
            </a:spcAft>
          </a:pPr>
          <a:r>
            <a:rPr lang="en-US" sz="1800" b="0" i="0" u="none" dirty="0" smtClean="0"/>
            <a:t>Medicaid rates for MH and SUD becom</a:t>
          </a:r>
          <a:r>
            <a:rPr lang="en-US" sz="1800" b="0" i="0" u="none" baseline="0" dirty="0" smtClean="0"/>
            <a:t>e effective</a:t>
          </a:r>
          <a:endParaRPr lang="en-US" sz="1800" b="0" dirty="0"/>
        </a:p>
      </dgm:t>
    </dgm:pt>
    <dgm:pt modelId="{5DA1629F-326D-463F-BFC0-03FEB6C42E73}" type="parTrans" cxnId="{65429809-A7C2-4A12-B0EB-FEA584A8F2A7}">
      <dgm:prSet/>
      <dgm:spPr/>
      <dgm:t>
        <a:bodyPr/>
        <a:lstStyle/>
        <a:p>
          <a:endParaRPr lang="en-US"/>
        </a:p>
      </dgm:t>
    </dgm:pt>
    <dgm:pt modelId="{289CDB7C-3698-4A8E-81A1-20906077CDEE}" type="sibTrans" cxnId="{65429809-A7C2-4A12-B0EB-FEA584A8F2A7}">
      <dgm:prSet/>
      <dgm:spPr/>
      <dgm:t>
        <a:bodyPr/>
        <a:lstStyle/>
        <a:p>
          <a:endParaRPr lang="en-US"/>
        </a:p>
      </dgm:t>
    </dgm:pt>
    <dgm:pt modelId="{F83A2D47-E9E9-40B6-8764-1E2D176EC6A2}">
      <dgm:prSet phldrT="[Text]"/>
      <dgm:spPr/>
      <dgm:t>
        <a:bodyPr/>
        <a:lstStyle/>
        <a:p>
          <a:r>
            <a:rPr lang="en-US" dirty="0" smtClean="0"/>
            <a:t>January 2017</a:t>
          </a:r>
          <a:endParaRPr lang="en-US" dirty="0"/>
        </a:p>
      </dgm:t>
    </dgm:pt>
    <dgm:pt modelId="{486499C1-630D-4FEF-8EC0-7F2D9E632C56}" type="parTrans" cxnId="{A4810278-582E-4212-BC87-A7BDC0A079F1}">
      <dgm:prSet/>
      <dgm:spPr/>
      <dgm:t>
        <a:bodyPr/>
        <a:lstStyle/>
        <a:p>
          <a:endParaRPr lang="en-US"/>
        </a:p>
      </dgm:t>
    </dgm:pt>
    <dgm:pt modelId="{D32D8593-A1FE-4CA0-826C-EE0893048DED}" type="sibTrans" cxnId="{A4810278-582E-4212-BC87-A7BDC0A079F1}">
      <dgm:prSet/>
      <dgm:spPr/>
      <dgm:t>
        <a:bodyPr/>
        <a:lstStyle/>
        <a:p>
          <a:endParaRPr lang="en-US"/>
        </a:p>
      </dgm:t>
    </dgm:pt>
    <dgm:pt modelId="{36240126-3495-47D1-8BAD-7CD5DBF30ED3}">
      <dgm:prSet phldrT="[Text]" custT="1"/>
      <dgm:spPr/>
      <dgm:t>
        <a:bodyPr/>
        <a:lstStyle/>
        <a:p>
          <a:pPr rtl="0"/>
          <a:r>
            <a:rPr lang="en-US" sz="1800" b="0" i="0" u="none" dirty="0" smtClean="0"/>
            <a:t>State rates for MH becomes effective</a:t>
          </a:r>
          <a:endParaRPr lang="en-US" sz="1800" b="0" dirty="0"/>
        </a:p>
      </dgm:t>
    </dgm:pt>
    <dgm:pt modelId="{50373018-181D-4681-B22A-B5AF6B5D4D14}" type="parTrans" cxnId="{4FB6D60B-2608-4D4D-A4B3-856C21B329DA}">
      <dgm:prSet/>
      <dgm:spPr/>
      <dgm:t>
        <a:bodyPr/>
        <a:lstStyle/>
        <a:p>
          <a:endParaRPr lang="en-US"/>
        </a:p>
      </dgm:t>
    </dgm:pt>
    <dgm:pt modelId="{F5FE932F-2D3F-4409-91EF-E828EC2A7FE4}" type="sibTrans" cxnId="{4FB6D60B-2608-4D4D-A4B3-856C21B329DA}">
      <dgm:prSet/>
      <dgm:spPr/>
      <dgm:t>
        <a:bodyPr/>
        <a:lstStyle/>
        <a:p>
          <a:endParaRPr lang="en-US"/>
        </a:p>
      </dgm:t>
    </dgm:pt>
    <dgm:pt modelId="{D6078F18-50D1-48E7-8EB0-EBDF8E10A93C}">
      <dgm:prSet phldrT="[Text]"/>
      <dgm:spPr/>
      <dgm:t>
        <a:bodyPr/>
        <a:lstStyle/>
        <a:p>
          <a:r>
            <a:rPr lang="en-US" dirty="0" smtClean="0"/>
            <a:t>Next</a:t>
          </a:r>
          <a:endParaRPr lang="en-US" dirty="0"/>
        </a:p>
      </dgm:t>
    </dgm:pt>
    <dgm:pt modelId="{3AD30A78-B916-43CF-9DF4-80579F678270}" type="parTrans" cxnId="{CAFFE134-3138-4ED1-8FC9-BAD982C2D284}">
      <dgm:prSet/>
      <dgm:spPr/>
      <dgm:t>
        <a:bodyPr/>
        <a:lstStyle/>
        <a:p>
          <a:endParaRPr lang="en-US"/>
        </a:p>
      </dgm:t>
    </dgm:pt>
    <dgm:pt modelId="{6123CF3E-276E-462D-8A67-9394B6C05155}" type="sibTrans" cxnId="{CAFFE134-3138-4ED1-8FC9-BAD982C2D284}">
      <dgm:prSet/>
      <dgm:spPr/>
      <dgm:t>
        <a:bodyPr/>
        <a:lstStyle/>
        <a:p>
          <a:endParaRPr lang="en-US"/>
        </a:p>
      </dgm:t>
    </dgm:pt>
    <dgm:pt modelId="{1E31D5EA-62E3-461E-B5FF-6308E617B8F1}">
      <dgm:prSet phldrT="[Text]" custT="1"/>
      <dgm:spPr/>
      <dgm:t>
        <a:bodyPr/>
        <a:lstStyle/>
        <a:p>
          <a:r>
            <a:rPr lang="en-US" sz="1800" dirty="0" smtClean="0"/>
            <a:t>Managing BH services</a:t>
          </a:r>
          <a:endParaRPr lang="en-US" sz="1800" dirty="0"/>
        </a:p>
      </dgm:t>
    </dgm:pt>
    <dgm:pt modelId="{9DED07BC-0FF4-4856-9888-0BCD55E022EC}" type="parTrans" cxnId="{94A463E1-3339-4CFA-949E-3A48CB693065}">
      <dgm:prSet/>
      <dgm:spPr/>
      <dgm:t>
        <a:bodyPr/>
        <a:lstStyle/>
        <a:p>
          <a:endParaRPr lang="en-US"/>
        </a:p>
      </dgm:t>
    </dgm:pt>
    <dgm:pt modelId="{B58DEF6F-FA36-4C06-80F3-F3359984AB61}" type="sibTrans" cxnId="{94A463E1-3339-4CFA-949E-3A48CB693065}">
      <dgm:prSet/>
      <dgm:spPr/>
      <dgm:t>
        <a:bodyPr/>
        <a:lstStyle/>
        <a:p>
          <a:endParaRPr lang="en-US"/>
        </a:p>
      </dgm:t>
    </dgm:pt>
    <dgm:pt modelId="{14751BAB-E0DE-40D5-829F-2BE4E3CF137A}">
      <dgm:prSet custT="1"/>
      <dgm:spPr/>
      <dgm:t>
        <a:bodyPr/>
        <a:lstStyle/>
        <a:p>
          <a:pPr marL="0" indent="0">
            <a:lnSpc>
              <a:spcPct val="100000"/>
            </a:lnSpc>
            <a:spcAft>
              <a:spcPts val="0"/>
            </a:spcAft>
          </a:pPr>
          <a:r>
            <a:rPr lang="en-US" sz="1800" b="0" i="0" u="none" dirty="0" smtClean="0"/>
            <a:t>Medicaid</a:t>
          </a:r>
          <a:r>
            <a:rPr lang="en-US" sz="1800" b="0" i="0" u="none" baseline="0" dirty="0" smtClean="0"/>
            <a:t> True-Up* for SUD becomes effective</a:t>
          </a:r>
          <a:endParaRPr lang="en-US" sz="1800" dirty="0"/>
        </a:p>
      </dgm:t>
    </dgm:pt>
    <dgm:pt modelId="{B23D56F9-36E1-469D-A5A7-DF44137C3179}" type="parTrans" cxnId="{C0B5495D-C79A-44D2-A922-0FF9417F2D47}">
      <dgm:prSet/>
      <dgm:spPr/>
      <dgm:t>
        <a:bodyPr/>
        <a:lstStyle/>
        <a:p>
          <a:endParaRPr lang="en-US"/>
        </a:p>
      </dgm:t>
    </dgm:pt>
    <dgm:pt modelId="{294D57CF-ED39-4408-BEA2-245CC7C04547}" type="sibTrans" cxnId="{C0B5495D-C79A-44D2-A922-0FF9417F2D47}">
      <dgm:prSet/>
      <dgm:spPr/>
      <dgm:t>
        <a:bodyPr/>
        <a:lstStyle/>
        <a:p>
          <a:endParaRPr lang="en-US"/>
        </a:p>
      </dgm:t>
    </dgm:pt>
    <dgm:pt modelId="{0A470828-2069-46D1-8371-12656AAA6C1C}">
      <dgm:prSet custT="1"/>
      <dgm:spPr/>
      <dgm:t>
        <a:bodyPr/>
        <a:lstStyle/>
        <a:p>
          <a:pPr marL="0" indent="0">
            <a:lnSpc>
              <a:spcPct val="100000"/>
            </a:lnSpc>
            <a:spcAft>
              <a:spcPts val="0"/>
            </a:spcAft>
          </a:pPr>
          <a:r>
            <a:rPr lang="en-US" sz="1800" b="0" i="0" u="none" dirty="0" smtClean="0"/>
            <a:t>State rates for SUD becomes effective</a:t>
          </a:r>
          <a:endParaRPr lang="en-US" sz="1800" dirty="0"/>
        </a:p>
      </dgm:t>
    </dgm:pt>
    <dgm:pt modelId="{EC28A14E-9D01-4181-9CB1-F80E39F63C38}" type="parTrans" cxnId="{A1974F55-BC0B-4563-88D3-1ECE46717557}">
      <dgm:prSet/>
      <dgm:spPr/>
      <dgm:t>
        <a:bodyPr/>
        <a:lstStyle/>
        <a:p>
          <a:endParaRPr lang="en-US"/>
        </a:p>
      </dgm:t>
    </dgm:pt>
    <dgm:pt modelId="{6BCDD0F2-57C2-4721-9E35-6BCDC6E66834}" type="sibTrans" cxnId="{A1974F55-BC0B-4563-88D3-1ECE46717557}">
      <dgm:prSet/>
      <dgm:spPr/>
      <dgm:t>
        <a:bodyPr/>
        <a:lstStyle/>
        <a:p>
          <a:endParaRPr lang="en-US"/>
        </a:p>
      </dgm:t>
    </dgm:pt>
    <dgm:pt modelId="{0837E6BD-BC5E-4F4C-B86E-87D7F45F748A}">
      <dgm:prSet custT="1"/>
      <dgm:spPr/>
      <dgm:t>
        <a:bodyPr/>
        <a:lstStyle/>
        <a:p>
          <a:pPr marL="0" indent="0">
            <a:lnSpc>
              <a:spcPct val="100000"/>
            </a:lnSpc>
            <a:spcAft>
              <a:spcPts val="0"/>
            </a:spcAft>
          </a:pPr>
          <a:r>
            <a:rPr lang="en-US" sz="1800" b="0" i="0" u="none" dirty="0" smtClean="0"/>
            <a:t>SUD</a:t>
          </a:r>
          <a:r>
            <a:rPr lang="en-US" sz="1800" b="0" i="0" u="none" baseline="0" dirty="0" smtClean="0"/>
            <a:t> state rates become fully FFS</a:t>
          </a:r>
          <a:endParaRPr lang="en-US" sz="1800" dirty="0"/>
        </a:p>
      </dgm:t>
    </dgm:pt>
    <dgm:pt modelId="{8B99ACDE-7FFE-48D9-B7BB-18126D2D3B77}" type="parTrans" cxnId="{9443DBFC-575E-41D3-AB24-7BFA6EE50B2D}">
      <dgm:prSet/>
      <dgm:spPr/>
      <dgm:t>
        <a:bodyPr/>
        <a:lstStyle/>
        <a:p>
          <a:endParaRPr lang="en-US"/>
        </a:p>
      </dgm:t>
    </dgm:pt>
    <dgm:pt modelId="{90C48BEE-0CFD-4FA8-BC4E-B32874DA677A}" type="sibTrans" cxnId="{9443DBFC-575E-41D3-AB24-7BFA6EE50B2D}">
      <dgm:prSet/>
      <dgm:spPr/>
      <dgm:t>
        <a:bodyPr/>
        <a:lstStyle/>
        <a:p>
          <a:endParaRPr lang="en-US"/>
        </a:p>
      </dgm:t>
    </dgm:pt>
    <dgm:pt modelId="{EA1A66EF-E046-4766-BF98-99CA1945809F}">
      <dgm:prSet custT="1"/>
      <dgm:spPr/>
      <dgm:t>
        <a:bodyPr/>
        <a:lstStyle/>
        <a:p>
          <a:pPr marL="0" indent="0" rtl="0">
            <a:lnSpc>
              <a:spcPct val="100000"/>
            </a:lnSpc>
            <a:spcAft>
              <a:spcPts val="0"/>
            </a:spcAft>
          </a:pPr>
          <a:r>
            <a:rPr lang="en-US" sz="1800" b="0" i="0" u="none" dirty="0" smtClean="0"/>
            <a:t>IME</a:t>
          </a:r>
          <a:r>
            <a:rPr lang="en-US" sz="1800" b="0" i="0" u="none" baseline="0" dirty="0" smtClean="0"/>
            <a:t> Prior Authorization for SUD</a:t>
          </a:r>
          <a:endParaRPr lang="en-US" sz="1800" b="0" i="0" u="none" dirty="0"/>
        </a:p>
      </dgm:t>
    </dgm:pt>
    <dgm:pt modelId="{68F6922B-8178-4946-9F12-A058DE339C3C}" type="parTrans" cxnId="{F2491913-7AF1-4134-BCB2-3AF2FC6F0696}">
      <dgm:prSet/>
      <dgm:spPr/>
      <dgm:t>
        <a:bodyPr/>
        <a:lstStyle/>
        <a:p>
          <a:endParaRPr lang="en-US"/>
        </a:p>
      </dgm:t>
    </dgm:pt>
    <dgm:pt modelId="{C34148D3-32ED-4436-80FD-3B41C8FEBE57}" type="sibTrans" cxnId="{F2491913-7AF1-4134-BCB2-3AF2FC6F0696}">
      <dgm:prSet/>
      <dgm:spPr/>
      <dgm:t>
        <a:bodyPr/>
        <a:lstStyle/>
        <a:p>
          <a:endParaRPr lang="en-US"/>
        </a:p>
      </dgm:t>
    </dgm:pt>
    <dgm:pt modelId="{658868AB-120E-4EA3-97ED-A278D47FC0A1}">
      <dgm:prSet custT="1"/>
      <dgm:spPr/>
      <dgm:t>
        <a:bodyPr/>
        <a:lstStyle/>
        <a:p>
          <a:pPr rtl="0"/>
          <a:r>
            <a:rPr lang="en-US" sz="1800" b="0" i="0" u="none" dirty="0" smtClean="0"/>
            <a:t>MH providers may move to FFS</a:t>
          </a:r>
          <a:endParaRPr lang="en-US" sz="1800" b="0" i="0" u="none" dirty="0"/>
        </a:p>
      </dgm:t>
    </dgm:pt>
    <dgm:pt modelId="{911F9475-3660-45D9-B7F8-C745EC4B2D20}" type="parTrans" cxnId="{69409FE4-C6CD-40A8-93E0-155BD81476AA}">
      <dgm:prSet/>
      <dgm:spPr/>
      <dgm:t>
        <a:bodyPr/>
        <a:lstStyle/>
        <a:p>
          <a:endParaRPr lang="en-US"/>
        </a:p>
      </dgm:t>
    </dgm:pt>
    <dgm:pt modelId="{56D65D0B-C0D5-491F-A66F-9C5EF8035E3E}" type="sibTrans" cxnId="{69409FE4-C6CD-40A8-93E0-155BD81476AA}">
      <dgm:prSet/>
      <dgm:spPr/>
      <dgm:t>
        <a:bodyPr/>
        <a:lstStyle/>
        <a:p>
          <a:endParaRPr lang="en-US"/>
        </a:p>
      </dgm:t>
    </dgm:pt>
    <dgm:pt modelId="{D9B6ABC4-91CA-4AC9-BF23-6714C7E7E5FC}">
      <dgm:prSet phldrT="[Text]"/>
      <dgm:spPr/>
      <dgm:t>
        <a:bodyPr/>
        <a:lstStyle/>
        <a:p>
          <a:r>
            <a:rPr lang="en-US" dirty="0" smtClean="0"/>
            <a:t>July 2017</a:t>
          </a:r>
          <a:endParaRPr lang="en-US" dirty="0"/>
        </a:p>
      </dgm:t>
    </dgm:pt>
    <dgm:pt modelId="{7B734607-C456-42A4-9195-B453CAAA758C}" type="parTrans" cxnId="{3F154B22-9CAC-4C9A-8FFD-4497FC78FA32}">
      <dgm:prSet/>
      <dgm:spPr/>
      <dgm:t>
        <a:bodyPr/>
        <a:lstStyle/>
        <a:p>
          <a:endParaRPr lang="en-US"/>
        </a:p>
      </dgm:t>
    </dgm:pt>
    <dgm:pt modelId="{39927B0A-2EC8-4E59-A592-E795F7493E29}" type="sibTrans" cxnId="{3F154B22-9CAC-4C9A-8FFD-4497FC78FA32}">
      <dgm:prSet/>
      <dgm:spPr/>
      <dgm:t>
        <a:bodyPr/>
        <a:lstStyle/>
        <a:p>
          <a:endParaRPr lang="en-US"/>
        </a:p>
      </dgm:t>
    </dgm:pt>
    <dgm:pt modelId="{607BFE94-120B-4003-80FB-66753F78E0C8}">
      <dgm:prSet custT="1"/>
      <dgm:spPr/>
      <dgm:t>
        <a:bodyPr/>
        <a:lstStyle/>
        <a:p>
          <a:r>
            <a:rPr lang="en-US" sz="2400" b="0" dirty="0" smtClean="0"/>
            <a:t>All MH providers move to FFS</a:t>
          </a:r>
          <a:endParaRPr lang="en-US" sz="2400" b="0" dirty="0"/>
        </a:p>
      </dgm:t>
    </dgm:pt>
    <dgm:pt modelId="{534693C6-B893-492A-A807-25FD5F0F4DF9}" type="parTrans" cxnId="{D113E230-C6EF-400B-8B1B-8AC0E86238EB}">
      <dgm:prSet/>
      <dgm:spPr/>
      <dgm:t>
        <a:bodyPr/>
        <a:lstStyle/>
        <a:p>
          <a:endParaRPr lang="en-US"/>
        </a:p>
      </dgm:t>
    </dgm:pt>
    <dgm:pt modelId="{13B6C5FC-1AE2-47FE-BA44-F5E28534C918}" type="sibTrans" cxnId="{D113E230-C6EF-400B-8B1B-8AC0E86238EB}">
      <dgm:prSet/>
      <dgm:spPr/>
      <dgm:t>
        <a:bodyPr/>
        <a:lstStyle/>
        <a:p>
          <a:endParaRPr lang="en-US"/>
        </a:p>
      </dgm:t>
    </dgm:pt>
    <dgm:pt modelId="{3F876EC5-DFA7-4AEC-B1F5-500DC0BBB076}" type="pres">
      <dgm:prSet presAssocID="{55E04C05-874C-4451-81A4-F3D8DAB0827F}" presName="linearFlow" presStyleCnt="0">
        <dgm:presLayoutVars>
          <dgm:dir/>
          <dgm:animLvl val="lvl"/>
          <dgm:resizeHandles val="exact"/>
        </dgm:presLayoutVars>
      </dgm:prSet>
      <dgm:spPr/>
      <dgm:t>
        <a:bodyPr/>
        <a:lstStyle/>
        <a:p>
          <a:endParaRPr lang="en-US"/>
        </a:p>
      </dgm:t>
    </dgm:pt>
    <dgm:pt modelId="{8C827BF8-D5C1-494C-B4CF-802F5637442C}" type="pres">
      <dgm:prSet presAssocID="{2091541D-F566-4DF9-9257-90DAAC392755}" presName="composite" presStyleCnt="0"/>
      <dgm:spPr/>
    </dgm:pt>
    <dgm:pt modelId="{4FCC30FA-619B-4680-B546-A4393D119D97}" type="pres">
      <dgm:prSet presAssocID="{2091541D-F566-4DF9-9257-90DAAC392755}" presName="parentText" presStyleLbl="alignNode1" presStyleIdx="0" presStyleCnt="4" custLinFactNeighborX="0" custLinFactNeighborY="-122">
        <dgm:presLayoutVars>
          <dgm:chMax val="1"/>
          <dgm:bulletEnabled val="1"/>
        </dgm:presLayoutVars>
      </dgm:prSet>
      <dgm:spPr/>
      <dgm:t>
        <a:bodyPr/>
        <a:lstStyle/>
        <a:p>
          <a:endParaRPr lang="en-US"/>
        </a:p>
      </dgm:t>
    </dgm:pt>
    <dgm:pt modelId="{8429C023-DAB5-4DD1-8B02-6AE8C7075716}" type="pres">
      <dgm:prSet presAssocID="{2091541D-F566-4DF9-9257-90DAAC392755}" presName="descendantText" presStyleLbl="alignAcc1" presStyleIdx="0" presStyleCnt="4" custScaleY="161148">
        <dgm:presLayoutVars>
          <dgm:bulletEnabled val="1"/>
        </dgm:presLayoutVars>
      </dgm:prSet>
      <dgm:spPr/>
      <dgm:t>
        <a:bodyPr/>
        <a:lstStyle/>
        <a:p>
          <a:endParaRPr lang="en-US"/>
        </a:p>
      </dgm:t>
    </dgm:pt>
    <dgm:pt modelId="{60322BA7-CA2C-4DC1-BFBC-341F43753962}" type="pres">
      <dgm:prSet presAssocID="{C6FE6D04-778B-49D4-B580-20221079A430}" presName="sp" presStyleCnt="0"/>
      <dgm:spPr/>
    </dgm:pt>
    <dgm:pt modelId="{20B51A66-EB71-4207-8C31-3BD436AFECF6}" type="pres">
      <dgm:prSet presAssocID="{F83A2D47-E9E9-40B6-8764-1E2D176EC6A2}" presName="composite" presStyleCnt="0"/>
      <dgm:spPr/>
    </dgm:pt>
    <dgm:pt modelId="{AF31753B-6532-4065-8A99-3735C09BEAF2}" type="pres">
      <dgm:prSet presAssocID="{F83A2D47-E9E9-40B6-8764-1E2D176EC6A2}" presName="parentText" presStyleLbl="alignNode1" presStyleIdx="1" presStyleCnt="4">
        <dgm:presLayoutVars>
          <dgm:chMax val="1"/>
          <dgm:bulletEnabled val="1"/>
        </dgm:presLayoutVars>
      </dgm:prSet>
      <dgm:spPr/>
      <dgm:t>
        <a:bodyPr/>
        <a:lstStyle/>
        <a:p>
          <a:endParaRPr lang="en-US"/>
        </a:p>
      </dgm:t>
    </dgm:pt>
    <dgm:pt modelId="{58528711-87E3-497A-A3BA-3E1901EE54D2}" type="pres">
      <dgm:prSet presAssocID="{F83A2D47-E9E9-40B6-8764-1E2D176EC6A2}" presName="descendantText" presStyleLbl="alignAcc1" presStyleIdx="1" presStyleCnt="4" custScaleY="113994">
        <dgm:presLayoutVars>
          <dgm:bulletEnabled val="1"/>
        </dgm:presLayoutVars>
      </dgm:prSet>
      <dgm:spPr/>
      <dgm:t>
        <a:bodyPr/>
        <a:lstStyle/>
        <a:p>
          <a:endParaRPr lang="en-US"/>
        </a:p>
      </dgm:t>
    </dgm:pt>
    <dgm:pt modelId="{6F1A4B22-E7C3-4AC7-AFF4-5A9800DC6F56}" type="pres">
      <dgm:prSet presAssocID="{D32D8593-A1FE-4CA0-826C-EE0893048DED}" presName="sp" presStyleCnt="0"/>
      <dgm:spPr/>
    </dgm:pt>
    <dgm:pt modelId="{B722EBC4-E8E4-4D9D-BA1F-821C7FC2CFB0}" type="pres">
      <dgm:prSet presAssocID="{D9B6ABC4-91CA-4AC9-BF23-6714C7E7E5FC}" presName="composite" presStyleCnt="0"/>
      <dgm:spPr/>
    </dgm:pt>
    <dgm:pt modelId="{45666CBD-6119-4B3E-BAD7-0FC5442FB9C4}" type="pres">
      <dgm:prSet presAssocID="{D9B6ABC4-91CA-4AC9-BF23-6714C7E7E5FC}" presName="parentText" presStyleLbl="alignNode1" presStyleIdx="2" presStyleCnt="4">
        <dgm:presLayoutVars>
          <dgm:chMax val="1"/>
          <dgm:bulletEnabled val="1"/>
        </dgm:presLayoutVars>
      </dgm:prSet>
      <dgm:spPr/>
      <dgm:t>
        <a:bodyPr/>
        <a:lstStyle/>
        <a:p>
          <a:endParaRPr lang="en-US"/>
        </a:p>
      </dgm:t>
    </dgm:pt>
    <dgm:pt modelId="{20BB780B-A027-4682-96C3-D03947306A5E}" type="pres">
      <dgm:prSet presAssocID="{D9B6ABC4-91CA-4AC9-BF23-6714C7E7E5FC}" presName="descendantText" presStyleLbl="alignAcc1" presStyleIdx="2" presStyleCnt="4">
        <dgm:presLayoutVars>
          <dgm:bulletEnabled val="1"/>
        </dgm:presLayoutVars>
      </dgm:prSet>
      <dgm:spPr/>
      <dgm:t>
        <a:bodyPr/>
        <a:lstStyle/>
        <a:p>
          <a:endParaRPr lang="en-US"/>
        </a:p>
      </dgm:t>
    </dgm:pt>
    <dgm:pt modelId="{9F43645B-A249-46C9-BCE4-2C9E7164B676}" type="pres">
      <dgm:prSet presAssocID="{39927B0A-2EC8-4E59-A592-E795F7493E29}" presName="sp" presStyleCnt="0"/>
      <dgm:spPr/>
    </dgm:pt>
    <dgm:pt modelId="{7A7FD5D2-FD8B-48AA-80C2-2C15D2B81D87}" type="pres">
      <dgm:prSet presAssocID="{D6078F18-50D1-48E7-8EB0-EBDF8E10A93C}" presName="composite" presStyleCnt="0"/>
      <dgm:spPr/>
    </dgm:pt>
    <dgm:pt modelId="{918FF7D3-7E4A-4558-B029-713570D6DC10}" type="pres">
      <dgm:prSet presAssocID="{D6078F18-50D1-48E7-8EB0-EBDF8E10A93C}" presName="parentText" presStyleLbl="alignNode1" presStyleIdx="3" presStyleCnt="4">
        <dgm:presLayoutVars>
          <dgm:chMax val="1"/>
          <dgm:bulletEnabled val="1"/>
        </dgm:presLayoutVars>
      </dgm:prSet>
      <dgm:spPr/>
      <dgm:t>
        <a:bodyPr/>
        <a:lstStyle/>
        <a:p>
          <a:endParaRPr lang="en-US"/>
        </a:p>
      </dgm:t>
    </dgm:pt>
    <dgm:pt modelId="{55F4E245-AB06-4E3B-9780-D96ADC14BF91}" type="pres">
      <dgm:prSet presAssocID="{D6078F18-50D1-48E7-8EB0-EBDF8E10A93C}" presName="descendantText" presStyleLbl="alignAcc1" presStyleIdx="3" presStyleCnt="4" custLinFactNeighborX="-109" custLinFactNeighborY="366">
        <dgm:presLayoutVars>
          <dgm:bulletEnabled val="1"/>
        </dgm:presLayoutVars>
      </dgm:prSet>
      <dgm:spPr/>
      <dgm:t>
        <a:bodyPr/>
        <a:lstStyle/>
        <a:p>
          <a:endParaRPr lang="en-US"/>
        </a:p>
      </dgm:t>
    </dgm:pt>
  </dgm:ptLst>
  <dgm:cxnLst>
    <dgm:cxn modelId="{94A463E1-3339-4CFA-949E-3A48CB693065}" srcId="{D6078F18-50D1-48E7-8EB0-EBDF8E10A93C}" destId="{1E31D5EA-62E3-461E-B5FF-6308E617B8F1}" srcOrd="0" destOrd="0" parTransId="{9DED07BC-0FF4-4856-9888-0BCD55E022EC}" sibTransId="{B58DEF6F-FA36-4C06-80F3-F3359984AB61}"/>
    <dgm:cxn modelId="{65429809-A7C2-4A12-B0EB-FEA584A8F2A7}" srcId="{2091541D-F566-4DF9-9257-90DAAC392755}" destId="{94FD3211-2352-4558-BD83-015159FA4CA4}" srcOrd="0" destOrd="0" parTransId="{5DA1629F-326D-463F-BFC0-03FEB6C42E73}" sibTransId="{289CDB7C-3698-4A8E-81A1-20906077CDEE}"/>
    <dgm:cxn modelId="{03A992EE-A0E8-4AA9-8A86-CC8420D53237}" type="presOf" srcId="{D9B6ABC4-91CA-4AC9-BF23-6714C7E7E5FC}" destId="{45666CBD-6119-4B3E-BAD7-0FC5442FB9C4}" srcOrd="0" destOrd="0" presId="urn:microsoft.com/office/officeart/2005/8/layout/chevron2"/>
    <dgm:cxn modelId="{26E210B3-B1EF-4539-B701-B4516F38F20C}" type="presOf" srcId="{36240126-3495-47D1-8BAD-7CD5DBF30ED3}" destId="{58528711-87E3-497A-A3BA-3E1901EE54D2}" srcOrd="0" destOrd="0" presId="urn:microsoft.com/office/officeart/2005/8/layout/chevron2"/>
    <dgm:cxn modelId="{EA62AD8A-2048-4F7C-A037-B16A88EEB466}" type="presOf" srcId="{55E04C05-874C-4451-81A4-F3D8DAB0827F}" destId="{3F876EC5-DFA7-4AEC-B1F5-500DC0BBB076}" srcOrd="0" destOrd="0" presId="urn:microsoft.com/office/officeart/2005/8/layout/chevron2"/>
    <dgm:cxn modelId="{D113E230-C6EF-400B-8B1B-8AC0E86238EB}" srcId="{D9B6ABC4-91CA-4AC9-BF23-6714C7E7E5FC}" destId="{607BFE94-120B-4003-80FB-66753F78E0C8}" srcOrd="0" destOrd="0" parTransId="{534693C6-B893-492A-A807-25FD5F0F4DF9}" sibTransId="{13B6C5FC-1AE2-47FE-BA44-F5E28534C918}"/>
    <dgm:cxn modelId="{F2491913-7AF1-4134-BCB2-3AF2FC6F0696}" srcId="{2091541D-F566-4DF9-9257-90DAAC392755}" destId="{EA1A66EF-E046-4766-BF98-99CA1945809F}" srcOrd="4" destOrd="0" parTransId="{68F6922B-8178-4946-9F12-A058DE339C3C}" sibTransId="{C34148D3-32ED-4436-80FD-3B41C8FEBE57}"/>
    <dgm:cxn modelId="{C0B5495D-C79A-44D2-A922-0FF9417F2D47}" srcId="{2091541D-F566-4DF9-9257-90DAAC392755}" destId="{14751BAB-E0DE-40D5-829F-2BE4E3CF137A}" srcOrd="1" destOrd="0" parTransId="{B23D56F9-36E1-469D-A5A7-DF44137C3179}" sibTransId="{294D57CF-ED39-4408-BEA2-245CC7C04547}"/>
    <dgm:cxn modelId="{E5FE2A0F-DB82-4B33-BA0B-CB7126075969}" type="presOf" srcId="{D6078F18-50D1-48E7-8EB0-EBDF8E10A93C}" destId="{918FF7D3-7E4A-4558-B029-713570D6DC10}" srcOrd="0" destOrd="0" presId="urn:microsoft.com/office/officeart/2005/8/layout/chevron2"/>
    <dgm:cxn modelId="{4288DA8B-A52C-4364-9351-B35ABDF780F0}" type="presOf" srcId="{2091541D-F566-4DF9-9257-90DAAC392755}" destId="{4FCC30FA-619B-4680-B546-A4393D119D97}" srcOrd="0" destOrd="0" presId="urn:microsoft.com/office/officeart/2005/8/layout/chevron2"/>
    <dgm:cxn modelId="{A1974F55-BC0B-4563-88D3-1ECE46717557}" srcId="{2091541D-F566-4DF9-9257-90DAAC392755}" destId="{0A470828-2069-46D1-8371-12656AAA6C1C}" srcOrd="2" destOrd="0" parTransId="{EC28A14E-9D01-4181-9CB1-F80E39F63C38}" sibTransId="{6BCDD0F2-57C2-4721-9E35-6BCDC6E66834}"/>
    <dgm:cxn modelId="{4FB6D60B-2608-4D4D-A4B3-856C21B329DA}" srcId="{F83A2D47-E9E9-40B6-8764-1E2D176EC6A2}" destId="{36240126-3495-47D1-8BAD-7CD5DBF30ED3}" srcOrd="0" destOrd="0" parTransId="{50373018-181D-4681-B22A-B5AF6B5D4D14}" sibTransId="{F5FE932F-2D3F-4409-91EF-E828EC2A7FE4}"/>
    <dgm:cxn modelId="{39C3AD3B-E901-49BB-ABFA-97CE5AF77C9B}" type="presOf" srcId="{94FD3211-2352-4558-BD83-015159FA4CA4}" destId="{8429C023-DAB5-4DD1-8B02-6AE8C7075716}" srcOrd="0" destOrd="0" presId="urn:microsoft.com/office/officeart/2005/8/layout/chevron2"/>
    <dgm:cxn modelId="{9443DBFC-575E-41D3-AB24-7BFA6EE50B2D}" srcId="{2091541D-F566-4DF9-9257-90DAAC392755}" destId="{0837E6BD-BC5E-4F4C-B86E-87D7F45F748A}" srcOrd="3" destOrd="0" parTransId="{8B99ACDE-7FFE-48D9-B7BB-18126D2D3B77}" sibTransId="{90C48BEE-0CFD-4FA8-BC4E-B32874DA677A}"/>
    <dgm:cxn modelId="{A4810278-582E-4212-BC87-A7BDC0A079F1}" srcId="{55E04C05-874C-4451-81A4-F3D8DAB0827F}" destId="{F83A2D47-E9E9-40B6-8764-1E2D176EC6A2}" srcOrd="1" destOrd="0" parTransId="{486499C1-630D-4FEF-8EC0-7F2D9E632C56}" sibTransId="{D32D8593-A1FE-4CA0-826C-EE0893048DED}"/>
    <dgm:cxn modelId="{6C54C45E-7CAD-4DD6-82EB-B89ACC92AF95}" type="presOf" srcId="{14751BAB-E0DE-40D5-829F-2BE4E3CF137A}" destId="{8429C023-DAB5-4DD1-8B02-6AE8C7075716}" srcOrd="0" destOrd="1" presId="urn:microsoft.com/office/officeart/2005/8/layout/chevron2"/>
    <dgm:cxn modelId="{90BEABF1-EC8D-4B47-8A92-BE7D2D25438E}" type="presOf" srcId="{F83A2D47-E9E9-40B6-8764-1E2D176EC6A2}" destId="{AF31753B-6532-4065-8A99-3735C09BEAF2}" srcOrd="0" destOrd="0" presId="urn:microsoft.com/office/officeart/2005/8/layout/chevron2"/>
    <dgm:cxn modelId="{03D2A6A7-9FBF-41D3-AECB-4C9FEBBF8024}" type="presOf" srcId="{0A470828-2069-46D1-8371-12656AAA6C1C}" destId="{8429C023-DAB5-4DD1-8B02-6AE8C7075716}" srcOrd="0" destOrd="2" presId="urn:microsoft.com/office/officeart/2005/8/layout/chevron2"/>
    <dgm:cxn modelId="{29600C8E-1757-43DF-AB5E-9551E4246013}" type="presOf" srcId="{EA1A66EF-E046-4766-BF98-99CA1945809F}" destId="{8429C023-DAB5-4DD1-8B02-6AE8C7075716}" srcOrd="0" destOrd="4" presId="urn:microsoft.com/office/officeart/2005/8/layout/chevron2"/>
    <dgm:cxn modelId="{71EDCEED-0AA6-431D-9852-D27A0FE2616A}" type="presOf" srcId="{1E31D5EA-62E3-461E-B5FF-6308E617B8F1}" destId="{55F4E245-AB06-4E3B-9780-D96ADC14BF91}" srcOrd="0" destOrd="0" presId="urn:microsoft.com/office/officeart/2005/8/layout/chevron2"/>
    <dgm:cxn modelId="{3F154B22-9CAC-4C9A-8FFD-4497FC78FA32}" srcId="{55E04C05-874C-4451-81A4-F3D8DAB0827F}" destId="{D9B6ABC4-91CA-4AC9-BF23-6714C7E7E5FC}" srcOrd="2" destOrd="0" parTransId="{7B734607-C456-42A4-9195-B453CAAA758C}" sibTransId="{39927B0A-2EC8-4E59-A592-E795F7493E29}"/>
    <dgm:cxn modelId="{A0257251-47D3-4663-A0D0-233A0B815F38}" type="presOf" srcId="{607BFE94-120B-4003-80FB-66753F78E0C8}" destId="{20BB780B-A027-4682-96C3-D03947306A5E}" srcOrd="0" destOrd="0" presId="urn:microsoft.com/office/officeart/2005/8/layout/chevron2"/>
    <dgm:cxn modelId="{CAFFE134-3138-4ED1-8FC9-BAD982C2D284}" srcId="{55E04C05-874C-4451-81A4-F3D8DAB0827F}" destId="{D6078F18-50D1-48E7-8EB0-EBDF8E10A93C}" srcOrd="3" destOrd="0" parTransId="{3AD30A78-B916-43CF-9DF4-80579F678270}" sibTransId="{6123CF3E-276E-462D-8A67-9394B6C05155}"/>
    <dgm:cxn modelId="{B34EC78C-EF88-44A4-B41D-40EA966A6ADB}" srcId="{55E04C05-874C-4451-81A4-F3D8DAB0827F}" destId="{2091541D-F566-4DF9-9257-90DAAC392755}" srcOrd="0" destOrd="0" parTransId="{9F533D4A-A7D5-486B-B8C8-7DE454641B36}" sibTransId="{C6FE6D04-778B-49D4-B580-20221079A430}"/>
    <dgm:cxn modelId="{942961BE-C30D-47A3-AC74-830EBA0DD598}" type="presOf" srcId="{0837E6BD-BC5E-4F4C-B86E-87D7F45F748A}" destId="{8429C023-DAB5-4DD1-8B02-6AE8C7075716}" srcOrd="0" destOrd="3" presId="urn:microsoft.com/office/officeart/2005/8/layout/chevron2"/>
    <dgm:cxn modelId="{8485D478-85D4-4982-888B-7BED70720646}" type="presOf" srcId="{658868AB-120E-4EA3-97ED-A278D47FC0A1}" destId="{58528711-87E3-497A-A3BA-3E1901EE54D2}" srcOrd="0" destOrd="1" presId="urn:microsoft.com/office/officeart/2005/8/layout/chevron2"/>
    <dgm:cxn modelId="{69409FE4-C6CD-40A8-93E0-155BD81476AA}" srcId="{F83A2D47-E9E9-40B6-8764-1E2D176EC6A2}" destId="{658868AB-120E-4EA3-97ED-A278D47FC0A1}" srcOrd="1" destOrd="0" parTransId="{911F9475-3660-45D9-B7F8-C745EC4B2D20}" sibTransId="{56D65D0B-C0D5-491F-A66F-9C5EF8035E3E}"/>
    <dgm:cxn modelId="{1A39E21F-0609-41DD-806D-921C9278980B}" type="presParOf" srcId="{3F876EC5-DFA7-4AEC-B1F5-500DC0BBB076}" destId="{8C827BF8-D5C1-494C-B4CF-802F5637442C}" srcOrd="0" destOrd="0" presId="urn:microsoft.com/office/officeart/2005/8/layout/chevron2"/>
    <dgm:cxn modelId="{02156A54-1345-4475-B589-AB46A65CD508}" type="presParOf" srcId="{8C827BF8-D5C1-494C-B4CF-802F5637442C}" destId="{4FCC30FA-619B-4680-B546-A4393D119D97}" srcOrd="0" destOrd="0" presId="urn:microsoft.com/office/officeart/2005/8/layout/chevron2"/>
    <dgm:cxn modelId="{0D4849EC-7F49-4146-884B-045825D1A180}" type="presParOf" srcId="{8C827BF8-D5C1-494C-B4CF-802F5637442C}" destId="{8429C023-DAB5-4DD1-8B02-6AE8C7075716}" srcOrd="1" destOrd="0" presId="urn:microsoft.com/office/officeart/2005/8/layout/chevron2"/>
    <dgm:cxn modelId="{AF02D5DD-598F-4E81-A11A-50A039745B14}" type="presParOf" srcId="{3F876EC5-DFA7-4AEC-B1F5-500DC0BBB076}" destId="{60322BA7-CA2C-4DC1-BFBC-341F43753962}" srcOrd="1" destOrd="0" presId="urn:microsoft.com/office/officeart/2005/8/layout/chevron2"/>
    <dgm:cxn modelId="{AEADCEBF-724E-49B0-9D4A-ECE84591042D}" type="presParOf" srcId="{3F876EC5-DFA7-4AEC-B1F5-500DC0BBB076}" destId="{20B51A66-EB71-4207-8C31-3BD436AFECF6}" srcOrd="2" destOrd="0" presId="urn:microsoft.com/office/officeart/2005/8/layout/chevron2"/>
    <dgm:cxn modelId="{6395C2A2-5DDD-432D-B922-07236CB85989}" type="presParOf" srcId="{20B51A66-EB71-4207-8C31-3BD436AFECF6}" destId="{AF31753B-6532-4065-8A99-3735C09BEAF2}" srcOrd="0" destOrd="0" presId="urn:microsoft.com/office/officeart/2005/8/layout/chevron2"/>
    <dgm:cxn modelId="{B4663C85-8DF3-4910-BBD2-F9D026E08CDD}" type="presParOf" srcId="{20B51A66-EB71-4207-8C31-3BD436AFECF6}" destId="{58528711-87E3-497A-A3BA-3E1901EE54D2}" srcOrd="1" destOrd="0" presId="urn:microsoft.com/office/officeart/2005/8/layout/chevron2"/>
    <dgm:cxn modelId="{05A033E2-A126-45C1-AB7B-3E16B101FD86}" type="presParOf" srcId="{3F876EC5-DFA7-4AEC-B1F5-500DC0BBB076}" destId="{6F1A4B22-E7C3-4AC7-AFF4-5A9800DC6F56}" srcOrd="3" destOrd="0" presId="urn:microsoft.com/office/officeart/2005/8/layout/chevron2"/>
    <dgm:cxn modelId="{F64E01EF-489C-4F2D-A9CD-3F910B488CD9}" type="presParOf" srcId="{3F876EC5-DFA7-4AEC-B1F5-500DC0BBB076}" destId="{B722EBC4-E8E4-4D9D-BA1F-821C7FC2CFB0}" srcOrd="4" destOrd="0" presId="urn:microsoft.com/office/officeart/2005/8/layout/chevron2"/>
    <dgm:cxn modelId="{8C75C610-41B2-4922-A94E-036361C69391}" type="presParOf" srcId="{B722EBC4-E8E4-4D9D-BA1F-821C7FC2CFB0}" destId="{45666CBD-6119-4B3E-BAD7-0FC5442FB9C4}" srcOrd="0" destOrd="0" presId="urn:microsoft.com/office/officeart/2005/8/layout/chevron2"/>
    <dgm:cxn modelId="{558C360F-EC14-45F9-B665-45B5AD9BB998}" type="presParOf" srcId="{B722EBC4-E8E4-4D9D-BA1F-821C7FC2CFB0}" destId="{20BB780B-A027-4682-96C3-D03947306A5E}" srcOrd="1" destOrd="0" presId="urn:microsoft.com/office/officeart/2005/8/layout/chevron2"/>
    <dgm:cxn modelId="{D7AA9500-17DC-4F97-94CF-C12BB8F0647E}" type="presParOf" srcId="{3F876EC5-DFA7-4AEC-B1F5-500DC0BBB076}" destId="{9F43645B-A249-46C9-BCE4-2C9E7164B676}" srcOrd="5" destOrd="0" presId="urn:microsoft.com/office/officeart/2005/8/layout/chevron2"/>
    <dgm:cxn modelId="{57FD6134-5A8D-4F39-BF1A-04FF865C0559}" type="presParOf" srcId="{3F876EC5-DFA7-4AEC-B1F5-500DC0BBB076}" destId="{7A7FD5D2-FD8B-48AA-80C2-2C15D2B81D87}" srcOrd="6" destOrd="0" presId="urn:microsoft.com/office/officeart/2005/8/layout/chevron2"/>
    <dgm:cxn modelId="{52EE0A54-7731-4E05-8A95-1D197FFB2A60}" type="presParOf" srcId="{7A7FD5D2-FD8B-48AA-80C2-2C15D2B81D87}" destId="{918FF7D3-7E4A-4558-B029-713570D6DC10}" srcOrd="0" destOrd="0" presId="urn:microsoft.com/office/officeart/2005/8/layout/chevron2"/>
    <dgm:cxn modelId="{A22E3E68-2FBC-48F9-9564-862F15D1D222}" type="presParOf" srcId="{7A7FD5D2-FD8B-48AA-80C2-2C15D2B81D87}" destId="{55F4E245-AB06-4E3B-9780-D96ADC14BF9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6" cy="465138"/>
          </a:xfrm>
          <a:prstGeom prst="rect">
            <a:avLst/>
          </a:prstGeom>
        </p:spPr>
        <p:txBody>
          <a:bodyPr vert="horz" lIns="91604" tIns="45802" rIns="91604" bIns="45802"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6" cy="465138"/>
          </a:xfrm>
          <a:prstGeom prst="rect">
            <a:avLst/>
          </a:prstGeom>
        </p:spPr>
        <p:txBody>
          <a:bodyPr vert="horz" lIns="91604" tIns="45802" rIns="91604" bIns="45802" rtlCol="0"/>
          <a:lstStyle>
            <a:lvl1pPr algn="r">
              <a:defRPr sz="1200"/>
            </a:lvl1pPr>
          </a:lstStyle>
          <a:p>
            <a:fld id="{C684952C-CC64-4D94-9500-C9205E14A418}" type="datetimeFigureOut">
              <a:rPr lang="en-US" smtClean="0"/>
              <a:pPr/>
              <a:t>10/12/2016</a:t>
            </a:fld>
            <a:endParaRPr lang="en-US" dirty="0"/>
          </a:p>
        </p:txBody>
      </p:sp>
      <p:sp>
        <p:nvSpPr>
          <p:cNvPr id="4" name="Footer Placeholder 3"/>
          <p:cNvSpPr>
            <a:spLocks noGrp="1"/>
          </p:cNvSpPr>
          <p:nvPr>
            <p:ph type="ftr" sz="quarter" idx="2"/>
          </p:nvPr>
        </p:nvSpPr>
        <p:spPr>
          <a:xfrm>
            <a:off x="0" y="8829677"/>
            <a:ext cx="3038476" cy="465138"/>
          </a:xfrm>
          <a:prstGeom prst="rect">
            <a:avLst/>
          </a:prstGeom>
        </p:spPr>
        <p:txBody>
          <a:bodyPr vert="horz" lIns="91604" tIns="45802" rIns="91604" bIns="45802" rtlCol="0" anchor="b"/>
          <a:lstStyle>
            <a:lvl1pPr algn="l">
              <a:defRPr sz="1200"/>
            </a:lvl1pPr>
          </a:lstStyle>
          <a:p>
            <a:r>
              <a:rPr lang="en-US" dirty="0" smtClean="0"/>
              <a:t>DHS-DMHAS</a:t>
            </a:r>
            <a:endParaRPr lang="en-US" dirty="0"/>
          </a:p>
        </p:txBody>
      </p:sp>
      <p:sp>
        <p:nvSpPr>
          <p:cNvPr id="5" name="Slide Number Placeholder 4"/>
          <p:cNvSpPr>
            <a:spLocks noGrp="1"/>
          </p:cNvSpPr>
          <p:nvPr>
            <p:ph type="sldNum" sz="quarter" idx="3"/>
          </p:nvPr>
        </p:nvSpPr>
        <p:spPr>
          <a:xfrm>
            <a:off x="3970339" y="8829677"/>
            <a:ext cx="3038476" cy="465138"/>
          </a:xfrm>
          <a:prstGeom prst="rect">
            <a:avLst/>
          </a:prstGeom>
        </p:spPr>
        <p:txBody>
          <a:bodyPr vert="horz" lIns="91604" tIns="45802" rIns="91604" bIns="45802" rtlCol="0" anchor="b"/>
          <a:lstStyle>
            <a:lvl1pPr algn="r">
              <a:defRPr sz="1200"/>
            </a:lvl1pPr>
          </a:lstStyle>
          <a:p>
            <a:fld id="{74007572-3868-41B5-9A37-D93ED460D6E7}" type="slidenum">
              <a:rPr lang="en-US" smtClean="0"/>
              <a:pPr/>
              <a:t>‹#›</a:t>
            </a:fld>
            <a:endParaRPr lang="en-US" dirty="0"/>
          </a:p>
        </p:txBody>
      </p:sp>
    </p:spTree>
    <p:extLst>
      <p:ext uri="{BB962C8B-B14F-4D97-AF65-F5344CB8AC3E}">
        <p14:creationId xmlns="" xmlns:p14="http://schemas.microsoft.com/office/powerpoint/2010/main" val="35140595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6" cy="465138"/>
          </a:xfrm>
          <a:prstGeom prst="rect">
            <a:avLst/>
          </a:prstGeom>
        </p:spPr>
        <p:txBody>
          <a:bodyPr vert="horz" lIns="91604" tIns="45802" rIns="91604" bIns="45802" rtlCol="0"/>
          <a:lstStyle>
            <a:lvl1pPr algn="l">
              <a:defRPr sz="1200"/>
            </a:lvl1pPr>
          </a:lstStyle>
          <a:p>
            <a:endParaRPr lang="en-US" dirty="0"/>
          </a:p>
        </p:txBody>
      </p:sp>
      <p:sp>
        <p:nvSpPr>
          <p:cNvPr id="3" name="Date Placeholder 2"/>
          <p:cNvSpPr>
            <a:spLocks noGrp="1"/>
          </p:cNvSpPr>
          <p:nvPr>
            <p:ph type="dt" idx="1"/>
          </p:nvPr>
        </p:nvSpPr>
        <p:spPr>
          <a:xfrm>
            <a:off x="3970339" y="1"/>
            <a:ext cx="3038476" cy="465138"/>
          </a:xfrm>
          <a:prstGeom prst="rect">
            <a:avLst/>
          </a:prstGeom>
        </p:spPr>
        <p:txBody>
          <a:bodyPr vert="horz" lIns="91604" tIns="45802" rIns="91604" bIns="45802" rtlCol="0"/>
          <a:lstStyle>
            <a:lvl1pPr algn="r">
              <a:defRPr sz="1200"/>
            </a:lvl1pPr>
          </a:lstStyle>
          <a:p>
            <a:fld id="{A72304E9-9749-42F8-8910-3EE2CFBE6305}" type="datetimeFigureOut">
              <a:rPr lang="en-US" smtClean="0"/>
              <a:pPr/>
              <a:t>10/12/2016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604" tIns="45802" rIns="91604" bIns="45802"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604" tIns="45802" rIns="91604" bIns="4580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7"/>
            <a:ext cx="3038476" cy="465138"/>
          </a:xfrm>
          <a:prstGeom prst="rect">
            <a:avLst/>
          </a:prstGeom>
        </p:spPr>
        <p:txBody>
          <a:bodyPr vert="horz" lIns="91604" tIns="45802" rIns="91604" bIns="45802" rtlCol="0" anchor="b"/>
          <a:lstStyle>
            <a:lvl1pPr algn="l">
              <a:defRPr sz="1200"/>
            </a:lvl1pPr>
          </a:lstStyle>
          <a:p>
            <a:r>
              <a:rPr lang="en-US" dirty="0" smtClean="0"/>
              <a:t>DHS-DMHAS</a:t>
            </a:r>
            <a:endParaRPr lang="en-US" dirty="0"/>
          </a:p>
        </p:txBody>
      </p:sp>
      <p:sp>
        <p:nvSpPr>
          <p:cNvPr id="7" name="Slide Number Placeholder 6"/>
          <p:cNvSpPr>
            <a:spLocks noGrp="1"/>
          </p:cNvSpPr>
          <p:nvPr>
            <p:ph type="sldNum" sz="quarter" idx="5"/>
          </p:nvPr>
        </p:nvSpPr>
        <p:spPr>
          <a:xfrm>
            <a:off x="3970339" y="8829677"/>
            <a:ext cx="3038476" cy="465138"/>
          </a:xfrm>
          <a:prstGeom prst="rect">
            <a:avLst/>
          </a:prstGeom>
        </p:spPr>
        <p:txBody>
          <a:bodyPr vert="horz" lIns="91604" tIns="45802" rIns="91604" bIns="45802" rtlCol="0" anchor="b"/>
          <a:lstStyle>
            <a:lvl1pPr algn="r">
              <a:defRPr sz="1200"/>
            </a:lvl1pPr>
          </a:lstStyle>
          <a:p>
            <a:fld id="{EC8A3B00-7592-4015-BAEA-C601CE1B5C14}" type="slidenum">
              <a:rPr lang="en-US" smtClean="0"/>
              <a:pPr/>
              <a:t>‹#›</a:t>
            </a:fld>
            <a:endParaRPr lang="en-US" dirty="0"/>
          </a:p>
        </p:txBody>
      </p:sp>
    </p:spTree>
    <p:extLst>
      <p:ext uri="{BB962C8B-B14F-4D97-AF65-F5344CB8AC3E}">
        <p14:creationId xmlns="" xmlns:p14="http://schemas.microsoft.com/office/powerpoint/2010/main" val="11590540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A3B00-7592-4015-BAEA-C601CE1B5C14}" type="slidenum">
              <a:rPr lang="en-US" smtClean="0"/>
              <a:pPr/>
              <a:t>1</a:t>
            </a:fld>
            <a:endParaRPr lang="en-US" dirty="0"/>
          </a:p>
        </p:txBody>
      </p:sp>
      <p:sp>
        <p:nvSpPr>
          <p:cNvPr id="6" name="Footer Placeholder 5"/>
          <p:cNvSpPr>
            <a:spLocks noGrp="1"/>
          </p:cNvSpPr>
          <p:nvPr>
            <p:ph type="ftr" sz="quarter" idx="11"/>
          </p:nvPr>
        </p:nvSpPr>
        <p:spPr/>
        <p:txBody>
          <a:bodyPr/>
          <a:lstStyle/>
          <a:p>
            <a:r>
              <a:rPr lang="en-US" dirty="0" smtClean="0"/>
              <a:t>DHS-DMHAS</a:t>
            </a:r>
            <a:endParaRPr lang="en-US" dirty="0"/>
          </a:p>
        </p:txBody>
      </p:sp>
    </p:spTree>
    <p:extLst>
      <p:ext uri="{BB962C8B-B14F-4D97-AF65-F5344CB8AC3E}">
        <p14:creationId xmlns="" xmlns:p14="http://schemas.microsoft.com/office/powerpoint/2010/main" val="2369605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DHS-DMHAS</a:t>
            </a:r>
            <a:endParaRPr lang="en-US" dirty="0"/>
          </a:p>
        </p:txBody>
      </p:sp>
      <p:sp>
        <p:nvSpPr>
          <p:cNvPr id="5" name="Slide Number Placeholder 4"/>
          <p:cNvSpPr>
            <a:spLocks noGrp="1"/>
          </p:cNvSpPr>
          <p:nvPr>
            <p:ph type="sldNum" sz="quarter" idx="11"/>
          </p:nvPr>
        </p:nvSpPr>
        <p:spPr/>
        <p:txBody>
          <a:bodyPr/>
          <a:lstStyle/>
          <a:p>
            <a:fld id="{EC8A3B00-7592-4015-BAEA-C601CE1B5C14}" type="slidenum">
              <a:rPr lang="en-US" smtClean="0"/>
              <a:pPr/>
              <a:t>5</a:t>
            </a:fld>
            <a:endParaRPr lang="en-US" dirty="0"/>
          </a:p>
        </p:txBody>
      </p:sp>
    </p:spTree>
    <p:extLst>
      <p:ext uri="{BB962C8B-B14F-4D97-AF65-F5344CB8AC3E}">
        <p14:creationId xmlns="" xmlns:p14="http://schemas.microsoft.com/office/powerpoint/2010/main" val="2212064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DHS-DMHAS</a:t>
            </a:r>
            <a:endParaRPr lang="en-US" dirty="0"/>
          </a:p>
        </p:txBody>
      </p:sp>
      <p:sp>
        <p:nvSpPr>
          <p:cNvPr id="5" name="Slide Number Placeholder 4"/>
          <p:cNvSpPr>
            <a:spLocks noGrp="1"/>
          </p:cNvSpPr>
          <p:nvPr>
            <p:ph type="sldNum" sz="quarter" idx="11"/>
          </p:nvPr>
        </p:nvSpPr>
        <p:spPr/>
        <p:txBody>
          <a:bodyPr/>
          <a:lstStyle/>
          <a:p>
            <a:fld id="{EC8A3B00-7592-4015-BAEA-C601CE1B5C14}" type="slidenum">
              <a:rPr lang="en-US" smtClean="0"/>
              <a:pPr/>
              <a:t>6</a:t>
            </a:fld>
            <a:endParaRPr lang="en-US" dirty="0"/>
          </a:p>
        </p:txBody>
      </p:sp>
    </p:spTree>
    <p:extLst>
      <p:ext uri="{BB962C8B-B14F-4D97-AF65-F5344CB8AC3E}">
        <p14:creationId xmlns="" xmlns:p14="http://schemas.microsoft.com/office/powerpoint/2010/main" val="4060531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DHS-DMHAS</a:t>
            </a:r>
            <a:endParaRPr lang="en-US" dirty="0"/>
          </a:p>
        </p:txBody>
      </p:sp>
      <p:sp>
        <p:nvSpPr>
          <p:cNvPr id="5" name="Slide Number Placeholder 4"/>
          <p:cNvSpPr>
            <a:spLocks noGrp="1"/>
          </p:cNvSpPr>
          <p:nvPr>
            <p:ph type="sldNum" sz="quarter" idx="11"/>
          </p:nvPr>
        </p:nvSpPr>
        <p:spPr/>
        <p:txBody>
          <a:bodyPr/>
          <a:lstStyle/>
          <a:p>
            <a:fld id="{EC8A3B00-7592-4015-BAEA-C601CE1B5C14}" type="slidenum">
              <a:rPr lang="en-US" smtClean="0"/>
              <a:pPr/>
              <a:t>19</a:t>
            </a:fld>
            <a:endParaRPr lang="en-US" dirty="0"/>
          </a:p>
        </p:txBody>
      </p:sp>
    </p:spTree>
    <p:extLst>
      <p:ext uri="{BB962C8B-B14F-4D97-AF65-F5344CB8AC3E}">
        <p14:creationId xmlns="" xmlns:p14="http://schemas.microsoft.com/office/powerpoint/2010/main" val="2426918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4BAFCC-9FCC-44C4-864C-4EDDBC2E2241}" type="datetime1">
              <a:rPr lang="en-US" smtClean="0"/>
              <a:pPr/>
              <a:t>10/12/2016</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DHS - DMHAS (06/29/16 ver.)</a:t>
            </a:r>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B2B2BBE-75FF-4854-8D4F-A62AA456ADA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4A7CD4-A521-4979-AE74-0FA3798367A0}" type="datetime1">
              <a:rPr lang="en-US" smtClean="0"/>
              <a:pPr/>
              <a:t>10/12/2016</a:t>
            </a:fld>
            <a:endParaRPr lang="en-US" dirty="0"/>
          </a:p>
        </p:txBody>
      </p:sp>
      <p:sp>
        <p:nvSpPr>
          <p:cNvPr id="5" name="Footer Placeholder 4"/>
          <p:cNvSpPr>
            <a:spLocks noGrp="1"/>
          </p:cNvSpPr>
          <p:nvPr>
            <p:ph type="ftr" sz="quarter" idx="11"/>
          </p:nvPr>
        </p:nvSpPr>
        <p:spPr/>
        <p:txBody>
          <a:bodyPr/>
          <a:lstStyle/>
          <a:p>
            <a:r>
              <a:rPr lang="en-US" smtClean="0"/>
              <a:t>DHS - DMHAS (06/29/16 ver.)</a:t>
            </a:r>
            <a:endParaRPr lang="en-US" dirty="0"/>
          </a:p>
        </p:txBody>
      </p:sp>
      <p:sp>
        <p:nvSpPr>
          <p:cNvPr id="6" name="Slide Number Placeholder 5"/>
          <p:cNvSpPr>
            <a:spLocks noGrp="1"/>
          </p:cNvSpPr>
          <p:nvPr>
            <p:ph type="sldNum" sz="quarter" idx="12"/>
          </p:nvPr>
        </p:nvSpPr>
        <p:spPr/>
        <p:txBody>
          <a:bodyPr/>
          <a:lstStyle/>
          <a:p>
            <a:fld id="{9B2B2BBE-75FF-4854-8D4F-A62AA456ADA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5E799-19F0-4F6C-8392-42076AC84B31}" type="datetime1">
              <a:rPr lang="en-US" smtClean="0"/>
              <a:pPr/>
              <a:t>10/12/2016</a:t>
            </a:fld>
            <a:endParaRPr lang="en-US" dirty="0"/>
          </a:p>
        </p:txBody>
      </p:sp>
      <p:sp>
        <p:nvSpPr>
          <p:cNvPr id="5" name="Footer Placeholder 4"/>
          <p:cNvSpPr>
            <a:spLocks noGrp="1"/>
          </p:cNvSpPr>
          <p:nvPr>
            <p:ph type="ftr" sz="quarter" idx="11"/>
          </p:nvPr>
        </p:nvSpPr>
        <p:spPr/>
        <p:txBody>
          <a:bodyPr/>
          <a:lstStyle/>
          <a:p>
            <a:r>
              <a:rPr lang="en-US" smtClean="0"/>
              <a:t>DHS - DMHAS (06/29/16 ver.)</a:t>
            </a:r>
            <a:endParaRPr lang="en-US" dirty="0"/>
          </a:p>
        </p:txBody>
      </p:sp>
      <p:sp>
        <p:nvSpPr>
          <p:cNvPr id="6" name="Slide Number Placeholder 5"/>
          <p:cNvSpPr>
            <a:spLocks noGrp="1"/>
          </p:cNvSpPr>
          <p:nvPr>
            <p:ph type="sldNum" sz="quarter" idx="12"/>
          </p:nvPr>
        </p:nvSpPr>
        <p:spPr/>
        <p:txBody>
          <a:bodyPr/>
          <a:lstStyle/>
          <a:p>
            <a:fld id="{9B2B2BBE-75FF-4854-8D4F-A62AA456ADA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DA85677-8BE6-4BCC-9355-B177E3D93B4B}" type="datetime1">
              <a:rPr lang="en-US" smtClean="0"/>
              <a:pPr/>
              <a:t>10/12/2016</a:t>
            </a:fld>
            <a:endParaRPr lang="en-US" dirty="0"/>
          </a:p>
        </p:txBody>
      </p:sp>
      <p:sp>
        <p:nvSpPr>
          <p:cNvPr id="9" name="Slide Number Placeholder 8"/>
          <p:cNvSpPr>
            <a:spLocks noGrp="1"/>
          </p:cNvSpPr>
          <p:nvPr>
            <p:ph type="sldNum" sz="quarter" idx="15"/>
          </p:nvPr>
        </p:nvSpPr>
        <p:spPr/>
        <p:txBody>
          <a:bodyPr rtlCol="0"/>
          <a:lstStyle/>
          <a:p>
            <a:fld id="{9B2B2BBE-75FF-4854-8D4F-A62AA456ADAE}" type="slidenum">
              <a:rPr lang="en-US" smtClean="0"/>
              <a:pPr/>
              <a:t>‹#›</a:t>
            </a:fld>
            <a:endParaRPr lang="en-US" dirty="0"/>
          </a:p>
        </p:txBody>
      </p:sp>
      <p:sp>
        <p:nvSpPr>
          <p:cNvPr id="10" name="Footer Placeholder 9"/>
          <p:cNvSpPr>
            <a:spLocks noGrp="1"/>
          </p:cNvSpPr>
          <p:nvPr>
            <p:ph type="ftr" sz="quarter" idx="16"/>
          </p:nvPr>
        </p:nvSpPr>
        <p:spPr/>
        <p:txBody>
          <a:bodyPr rtlCol="0"/>
          <a:lstStyle/>
          <a:p>
            <a:r>
              <a:rPr lang="en-US" smtClean="0"/>
              <a:t>DHS - DMHAS (06/29/16 ver.)</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FA8669-B33D-4C66-AFD1-8DA9BB90A912}" type="datetime1">
              <a:rPr lang="en-US" smtClean="0"/>
              <a:pPr/>
              <a:t>10/12/2016</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DHS - DMHAS (06/29/16 ver.)</a:t>
            </a:r>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9B2B2BBE-75FF-4854-8D4F-A62AA456ADA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A11677-C2C6-410D-9106-67C834FC5B1C}" type="datetime1">
              <a:rPr lang="en-US" smtClean="0"/>
              <a:pPr/>
              <a:t>10/12/2016</a:t>
            </a:fld>
            <a:endParaRPr lang="en-US" dirty="0"/>
          </a:p>
        </p:txBody>
      </p:sp>
      <p:sp>
        <p:nvSpPr>
          <p:cNvPr id="6" name="Footer Placeholder 5"/>
          <p:cNvSpPr>
            <a:spLocks noGrp="1"/>
          </p:cNvSpPr>
          <p:nvPr>
            <p:ph type="ftr" sz="quarter" idx="11"/>
          </p:nvPr>
        </p:nvSpPr>
        <p:spPr/>
        <p:txBody>
          <a:bodyPr/>
          <a:lstStyle/>
          <a:p>
            <a:r>
              <a:rPr lang="en-US" smtClean="0"/>
              <a:t>DHS - DMHAS (06/29/16 ver.)</a:t>
            </a:r>
            <a:endParaRPr lang="en-US" dirty="0"/>
          </a:p>
        </p:txBody>
      </p:sp>
      <p:sp>
        <p:nvSpPr>
          <p:cNvPr id="7" name="Slide Number Placeholder 6"/>
          <p:cNvSpPr>
            <a:spLocks noGrp="1"/>
          </p:cNvSpPr>
          <p:nvPr>
            <p:ph type="sldNum" sz="quarter" idx="12"/>
          </p:nvPr>
        </p:nvSpPr>
        <p:spPr/>
        <p:txBody>
          <a:bodyPr/>
          <a:lstStyle/>
          <a:p>
            <a:fld id="{9B2B2BBE-75FF-4854-8D4F-A62AA456ADA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8465F6A-27E0-4A15-AAB1-C251CF1BC242}" type="datetime1">
              <a:rPr lang="en-US" smtClean="0"/>
              <a:pPr/>
              <a:t>10/12/2016</a:t>
            </a:fld>
            <a:endParaRPr lang="en-US" dirty="0"/>
          </a:p>
        </p:txBody>
      </p:sp>
      <p:sp>
        <p:nvSpPr>
          <p:cNvPr id="8" name="Footer Placeholder 7"/>
          <p:cNvSpPr>
            <a:spLocks noGrp="1"/>
          </p:cNvSpPr>
          <p:nvPr>
            <p:ph type="ftr" sz="quarter" idx="11"/>
          </p:nvPr>
        </p:nvSpPr>
        <p:spPr/>
        <p:txBody>
          <a:bodyPr/>
          <a:lstStyle/>
          <a:p>
            <a:r>
              <a:rPr lang="en-US" smtClean="0"/>
              <a:t>DHS - DMHAS (06/29/16 ver.)</a:t>
            </a:r>
            <a:endParaRPr lang="en-US" dirty="0"/>
          </a:p>
        </p:txBody>
      </p:sp>
      <p:sp>
        <p:nvSpPr>
          <p:cNvPr id="9" name="Slide Number Placeholder 8"/>
          <p:cNvSpPr>
            <a:spLocks noGrp="1"/>
          </p:cNvSpPr>
          <p:nvPr>
            <p:ph type="sldNum" sz="quarter" idx="12"/>
          </p:nvPr>
        </p:nvSpPr>
        <p:spPr/>
        <p:txBody>
          <a:bodyPr/>
          <a:lstStyle/>
          <a:p>
            <a:fld id="{9B2B2BBE-75FF-4854-8D4F-A62AA456ADA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0DC273B-1E7F-4C6B-A721-1EF5CCCD97FD}" type="datetime1">
              <a:rPr lang="en-US" smtClean="0"/>
              <a:pPr/>
              <a:t>10/12/2016</a:t>
            </a:fld>
            <a:endParaRPr lang="en-US" dirty="0"/>
          </a:p>
        </p:txBody>
      </p:sp>
      <p:sp>
        <p:nvSpPr>
          <p:cNvPr id="7" name="Slide Number Placeholder 6"/>
          <p:cNvSpPr>
            <a:spLocks noGrp="1"/>
          </p:cNvSpPr>
          <p:nvPr>
            <p:ph type="sldNum" sz="quarter" idx="11"/>
          </p:nvPr>
        </p:nvSpPr>
        <p:spPr/>
        <p:txBody>
          <a:bodyPr rtlCol="0"/>
          <a:lstStyle/>
          <a:p>
            <a:fld id="{9B2B2BBE-75FF-4854-8D4F-A62AA456ADAE}" type="slidenum">
              <a:rPr lang="en-US" smtClean="0"/>
              <a:pPr/>
              <a:t>‹#›</a:t>
            </a:fld>
            <a:endParaRPr lang="en-US" dirty="0"/>
          </a:p>
        </p:txBody>
      </p:sp>
      <p:sp>
        <p:nvSpPr>
          <p:cNvPr id="8" name="Footer Placeholder 7"/>
          <p:cNvSpPr>
            <a:spLocks noGrp="1"/>
          </p:cNvSpPr>
          <p:nvPr>
            <p:ph type="ftr" sz="quarter" idx="12"/>
          </p:nvPr>
        </p:nvSpPr>
        <p:spPr/>
        <p:txBody>
          <a:bodyPr rtlCol="0"/>
          <a:lstStyle/>
          <a:p>
            <a:r>
              <a:rPr lang="en-US" smtClean="0"/>
              <a:t>DHS - DMHAS (06/29/16 ver.)</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34A23-5B64-48A5-8014-278DAF39D440}" type="datetime1">
              <a:rPr lang="en-US" smtClean="0"/>
              <a:pPr/>
              <a:t>10/12/2016</a:t>
            </a:fld>
            <a:endParaRPr lang="en-US" dirty="0"/>
          </a:p>
        </p:txBody>
      </p:sp>
      <p:sp>
        <p:nvSpPr>
          <p:cNvPr id="3" name="Footer Placeholder 2"/>
          <p:cNvSpPr>
            <a:spLocks noGrp="1"/>
          </p:cNvSpPr>
          <p:nvPr>
            <p:ph type="ftr" sz="quarter" idx="11"/>
          </p:nvPr>
        </p:nvSpPr>
        <p:spPr/>
        <p:txBody>
          <a:bodyPr/>
          <a:lstStyle/>
          <a:p>
            <a:r>
              <a:rPr lang="en-US" smtClean="0"/>
              <a:t>DHS - DMHAS (06/29/16 ver.)</a:t>
            </a:r>
            <a:endParaRPr lang="en-US" dirty="0"/>
          </a:p>
        </p:txBody>
      </p:sp>
      <p:sp>
        <p:nvSpPr>
          <p:cNvPr id="4" name="Slide Number Placeholder 3"/>
          <p:cNvSpPr>
            <a:spLocks noGrp="1"/>
          </p:cNvSpPr>
          <p:nvPr>
            <p:ph type="sldNum" sz="quarter" idx="12"/>
          </p:nvPr>
        </p:nvSpPr>
        <p:spPr/>
        <p:txBody>
          <a:bodyPr/>
          <a:lstStyle/>
          <a:p>
            <a:fld id="{9B2B2BBE-75FF-4854-8D4F-A62AA456ADA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48A2E43-54A9-48D0-95BD-7798F2ED3EC0}" type="datetime1">
              <a:rPr lang="en-US" smtClean="0"/>
              <a:pPr/>
              <a:t>10/12/2016</a:t>
            </a:fld>
            <a:endParaRPr lang="en-US" dirty="0"/>
          </a:p>
        </p:txBody>
      </p:sp>
      <p:sp>
        <p:nvSpPr>
          <p:cNvPr id="22" name="Slide Number Placeholder 21"/>
          <p:cNvSpPr>
            <a:spLocks noGrp="1"/>
          </p:cNvSpPr>
          <p:nvPr>
            <p:ph type="sldNum" sz="quarter" idx="15"/>
          </p:nvPr>
        </p:nvSpPr>
        <p:spPr/>
        <p:txBody>
          <a:bodyPr rtlCol="0"/>
          <a:lstStyle/>
          <a:p>
            <a:fld id="{9B2B2BBE-75FF-4854-8D4F-A62AA456ADAE}" type="slidenum">
              <a:rPr lang="en-US" smtClean="0"/>
              <a:pPr/>
              <a:t>‹#›</a:t>
            </a:fld>
            <a:endParaRPr lang="en-US" dirty="0"/>
          </a:p>
        </p:txBody>
      </p:sp>
      <p:sp>
        <p:nvSpPr>
          <p:cNvPr id="23" name="Footer Placeholder 22"/>
          <p:cNvSpPr>
            <a:spLocks noGrp="1"/>
          </p:cNvSpPr>
          <p:nvPr>
            <p:ph type="ftr" sz="quarter" idx="16"/>
          </p:nvPr>
        </p:nvSpPr>
        <p:spPr/>
        <p:txBody>
          <a:bodyPr rtlCol="0"/>
          <a:lstStyle/>
          <a:p>
            <a:r>
              <a:rPr lang="en-US" smtClean="0"/>
              <a:t>DHS - DMHAS (06/29/16 ver.)</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0C11ECB-C2FC-471A-8778-101EFDC06D7D}" type="datetime1">
              <a:rPr lang="en-US" smtClean="0"/>
              <a:pPr/>
              <a:t>10/12/2016</a:t>
            </a:fld>
            <a:endParaRPr lang="en-US" dirty="0"/>
          </a:p>
        </p:txBody>
      </p:sp>
      <p:sp>
        <p:nvSpPr>
          <p:cNvPr id="18" name="Slide Number Placeholder 17"/>
          <p:cNvSpPr>
            <a:spLocks noGrp="1"/>
          </p:cNvSpPr>
          <p:nvPr>
            <p:ph type="sldNum" sz="quarter" idx="11"/>
          </p:nvPr>
        </p:nvSpPr>
        <p:spPr/>
        <p:txBody>
          <a:bodyPr rtlCol="0"/>
          <a:lstStyle/>
          <a:p>
            <a:fld id="{9B2B2BBE-75FF-4854-8D4F-A62AA456ADAE}" type="slidenum">
              <a:rPr lang="en-US" smtClean="0"/>
              <a:pPr/>
              <a:t>‹#›</a:t>
            </a:fld>
            <a:endParaRPr lang="en-US" dirty="0"/>
          </a:p>
        </p:txBody>
      </p:sp>
      <p:sp>
        <p:nvSpPr>
          <p:cNvPr id="21" name="Footer Placeholder 20"/>
          <p:cNvSpPr>
            <a:spLocks noGrp="1"/>
          </p:cNvSpPr>
          <p:nvPr>
            <p:ph type="ftr" sz="quarter" idx="12"/>
          </p:nvPr>
        </p:nvSpPr>
        <p:spPr/>
        <p:txBody>
          <a:bodyPr rtlCol="0"/>
          <a:lstStyle/>
          <a:p>
            <a:r>
              <a:rPr lang="en-US" smtClean="0"/>
              <a:t>DHS - DMHAS (06/29/16 ver.)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E1E061-12C5-4E02-B62F-65971F3D685C}" type="datetime1">
              <a:rPr lang="en-US" smtClean="0"/>
              <a:pPr/>
              <a:t>10/12/2016</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DHS - DMHAS (06/29/16 ver.)</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2B2BBE-75FF-4854-8D4F-A62AA456AD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371600"/>
            <a:ext cx="6629400" cy="3581400"/>
          </a:xfrm>
        </p:spPr>
        <p:txBody>
          <a:bodyPr>
            <a:normAutofit/>
          </a:bodyPr>
          <a:lstStyle/>
          <a:p>
            <a:pPr algn="ctr"/>
            <a:r>
              <a:rPr lang="en-US" sz="3600" dirty="0" smtClean="0"/>
              <a:t>New Jersey’s Behavioral Healthcare system</a:t>
            </a:r>
            <a:br>
              <a:rPr lang="en-US" sz="3600" dirty="0" smtClean="0"/>
            </a:br>
            <a:r>
              <a:rPr lang="en-US" sz="3600" b="1" dirty="0" smtClean="0"/>
              <a:t/>
            </a:r>
            <a:br>
              <a:rPr lang="en-US" sz="3600" b="1" dirty="0" smtClean="0"/>
            </a:br>
            <a:r>
              <a:rPr lang="en-US" sz="1800" dirty="0" smtClean="0"/>
              <a:t>Valerie L. Mielke</a:t>
            </a:r>
            <a:br>
              <a:rPr lang="en-US" sz="1800" dirty="0" smtClean="0"/>
            </a:br>
            <a:r>
              <a:rPr lang="en-US" sz="1800" dirty="0" smtClean="0"/>
              <a:t>Assistant Commissioner</a:t>
            </a:r>
            <a:endParaRPr lang="en-US" sz="1800" b="1" dirty="0"/>
          </a:p>
        </p:txBody>
      </p:sp>
      <p:sp>
        <p:nvSpPr>
          <p:cNvPr id="3" name="Subtitle 2"/>
          <p:cNvSpPr>
            <a:spLocks noGrp="1"/>
          </p:cNvSpPr>
          <p:nvPr>
            <p:ph type="subTitle" idx="1"/>
          </p:nvPr>
        </p:nvSpPr>
        <p:spPr>
          <a:xfrm>
            <a:off x="2057400" y="5562600"/>
            <a:ext cx="6172200" cy="685800"/>
          </a:xfrm>
        </p:spPr>
        <p:txBody>
          <a:bodyPr>
            <a:normAutofit/>
          </a:bodyPr>
          <a:lstStyle/>
          <a:p>
            <a:pPr algn="ctr"/>
            <a:r>
              <a:rPr lang="en-US" dirty="0" smtClean="0"/>
              <a:t>September 21, 2016</a:t>
            </a:r>
            <a:endParaRPr lang="en-US" sz="1200" i="1" dirty="0" smtClean="0"/>
          </a:p>
          <a:p>
            <a:endParaRPr lang="en-US" dirty="0" smtClean="0"/>
          </a:p>
        </p:txBody>
      </p:sp>
      <p:pic>
        <p:nvPicPr>
          <p:cNvPr id="5" name="Picture 4" descr="DMHAS logo"/>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52600" y="381000"/>
            <a:ext cx="70866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8959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FFS</a:t>
            </a:r>
            <a:br>
              <a:rPr lang="en-US" dirty="0" smtClean="0"/>
            </a:br>
            <a:r>
              <a:rPr lang="en-US" dirty="0" smtClean="0"/>
              <a:t>What Went into the Rates</a:t>
            </a:r>
            <a:endParaRPr lang="en-US" dirty="0"/>
          </a:p>
        </p:txBody>
      </p:sp>
      <p:sp>
        <p:nvSpPr>
          <p:cNvPr id="3" name="Content Placeholder 2"/>
          <p:cNvSpPr>
            <a:spLocks noGrp="1"/>
          </p:cNvSpPr>
          <p:nvPr>
            <p:ph sz="quarter" idx="1"/>
          </p:nvPr>
        </p:nvSpPr>
        <p:spPr/>
        <p:txBody>
          <a:bodyPr/>
          <a:lstStyle/>
          <a:p>
            <a:pPr lvl="0"/>
            <a:r>
              <a:rPr lang="en-US" dirty="0"/>
              <a:t>Support of co-occurring system and ability to hire staff with credential necessary to provide co-occurring capable service</a:t>
            </a:r>
          </a:p>
          <a:p>
            <a:pPr lvl="1"/>
            <a:r>
              <a:rPr lang="en-US" dirty="0" smtClean="0"/>
              <a:t>The expectation was that providers of mental health and substance use disorder outpatient treatment services be capable of serving individuals with a co-occurring mental illness and substance use disorder (MI/SUD).</a:t>
            </a:r>
          </a:p>
          <a:p>
            <a:pPr lvl="1"/>
            <a:r>
              <a:rPr lang="en-US" dirty="0" smtClean="0"/>
              <a:t>Providers of methadone treatment (Opioid </a:t>
            </a:r>
            <a:r>
              <a:rPr lang="en-US" dirty="0"/>
              <a:t>T</a:t>
            </a:r>
            <a:r>
              <a:rPr lang="en-US" dirty="0" smtClean="0"/>
              <a:t>reatment </a:t>
            </a:r>
            <a:r>
              <a:rPr lang="en-US" dirty="0"/>
              <a:t>P</a:t>
            </a:r>
            <a:r>
              <a:rPr lang="en-US" dirty="0" smtClean="0"/>
              <a:t>roviders) also be capable of serving individuals with a co-occurring MI/SUD</a:t>
            </a:r>
          </a:p>
          <a:p>
            <a:pPr lvl="1"/>
            <a:r>
              <a:rPr lang="en-US" sz="2000" b="1" dirty="0"/>
              <a:t>Medicare capping </a:t>
            </a:r>
            <a:r>
              <a:rPr lang="en-US" sz="2000" dirty="0"/>
              <a:t>– where applicable, rates were set at 100% of the prevailing Medicare rate (for New Jersey)</a:t>
            </a:r>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10</a:t>
            </a:fld>
            <a:endParaRPr lang="en-US" dirty="0"/>
          </a:p>
        </p:txBody>
      </p:sp>
    </p:spTree>
    <p:extLst>
      <p:ext uri="{BB962C8B-B14F-4D97-AF65-F5344CB8AC3E}">
        <p14:creationId xmlns="" xmlns:p14="http://schemas.microsoft.com/office/powerpoint/2010/main" val="2743451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Medication Assisted Treatment (MAT)</a:t>
            </a:r>
            <a:endParaRPr lang="en-US" dirty="0"/>
          </a:p>
        </p:txBody>
      </p:sp>
      <p:sp>
        <p:nvSpPr>
          <p:cNvPr id="3" name="Content Placeholder 2"/>
          <p:cNvSpPr>
            <a:spLocks noGrp="1"/>
          </p:cNvSpPr>
          <p:nvPr>
            <p:ph sz="quarter" idx="1"/>
          </p:nvPr>
        </p:nvSpPr>
        <p:spPr>
          <a:xfrm>
            <a:off x="304800" y="1524000"/>
            <a:ext cx="7620000" cy="5029200"/>
          </a:xfrm>
        </p:spPr>
        <p:txBody>
          <a:bodyPr>
            <a:normAutofit fontScale="77500" lnSpcReduction="20000"/>
          </a:bodyPr>
          <a:lstStyle/>
          <a:p>
            <a:r>
              <a:rPr lang="en-US" sz="2300" dirty="0"/>
              <a:t>The Division recognizes that medication coupled with counseling is effective in treating opioid and alcohol addiction.  Consequently, the following </a:t>
            </a:r>
            <a:r>
              <a:rPr lang="en-US" sz="2300" dirty="0" smtClean="0"/>
              <a:t>has been made </a:t>
            </a:r>
            <a:r>
              <a:rPr lang="en-US" sz="2300" dirty="0"/>
              <a:t>available:</a:t>
            </a:r>
          </a:p>
          <a:p>
            <a:endParaRPr lang="en-US" sz="2300" dirty="0"/>
          </a:p>
          <a:p>
            <a:pPr lvl="1"/>
            <a:r>
              <a:rPr lang="en-US" sz="2300" dirty="0"/>
              <a:t>MAT delivered in an OTP – </a:t>
            </a:r>
            <a:r>
              <a:rPr lang="en-US" sz="2300" b="1" u="sng" dirty="0"/>
              <a:t>New rates are </a:t>
            </a:r>
            <a:r>
              <a:rPr lang="en-US" sz="2300" b="1" i="1" u="sng" dirty="0"/>
              <a:t>weekly</a:t>
            </a:r>
            <a:r>
              <a:rPr lang="en-US" sz="2300" b="1" u="sng" dirty="0"/>
              <a:t> bundled rates, specific to Methadone and </a:t>
            </a:r>
            <a:r>
              <a:rPr lang="en-US" sz="2300" b="1" u="sng" dirty="0" err="1" smtClean="0"/>
              <a:t>Buprenorphrine</a:t>
            </a:r>
            <a:r>
              <a:rPr lang="en-US" sz="2300" b="1" u="sng" dirty="0" smtClean="0"/>
              <a:t> delivered in a licensed OTP, are </a:t>
            </a:r>
            <a:r>
              <a:rPr lang="en-US" sz="2300" b="1" u="sng" dirty="0"/>
              <a:t>designed to cover </a:t>
            </a:r>
            <a:r>
              <a:rPr lang="en-US" sz="2300" b="1" u="sng" dirty="0" smtClean="0"/>
              <a:t>the medication cost and the following services:</a:t>
            </a:r>
            <a:r>
              <a:rPr lang="en-US" sz="2300" dirty="0" smtClean="0"/>
              <a:t>  case </a:t>
            </a:r>
            <a:r>
              <a:rPr lang="en-US" sz="2300" dirty="0"/>
              <a:t>management, medication, dispensing, counseling and medication monitoring.  The bundled rate does </a:t>
            </a:r>
            <a:r>
              <a:rPr lang="en-US" sz="2300" u="sng" dirty="0"/>
              <a:t>not</a:t>
            </a:r>
            <a:r>
              <a:rPr lang="en-US" sz="2300" dirty="0"/>
              <a:t> include transportation, intensive outpatient, intake or psychiatric evaluation.  The rate is standard across all phases of treatment, i.e., same rate applied to clients in Phases I – VI</a:t>
            </a:r>
            <a:r>
              <a:rPr lang="en-US" sz="2300" dirty="0" smtClean="0"/>
              <a:t>.</a:t>
            </a:r>
          </a:p>
          <a:p>
            <a:pPr lvl="1"/>
            <a:endParaRPr lang="en-US" sz="2300" dirty="0"/>
          </a:p>
          <a:p>
            <a:pPr lvl="1"/>
            <a:r>
              <a:rPr lang="en-US" sz="2300" b="1" dirty="0" smtClean="0"/>
              <a:t>Naltrexone, </a:t>
            </a:r>
            <a:r>
              <a:rPr lang="en-US" sz="2300" b="1" dirty="0" err="1" smtClean="0"/>
              <a:t>Revia</a:t>
            </a:r>
            <a:r>
              <a:rPr lang="en-US" sz="2300" b="1" dirty="0" smtClean="0"/>
              <a:t> (Vivitrol</a:t>
            </a:r>
            <a:r>
              <a:rPr lang="en-US" sz="2300" b="1" baseline="30000" dirty="0" smtClean="0"/>
              <a:t>®</a:t>
            </a:r>
            <a:r>
              <a:rPr lang="en-US" sz="2300" b="1" dirty="0" smtClean="0"/>
              <a:t>) </a:t>
            </a:r>
            <a:r>
              <a:rPr lang="en-US" sz="2300" dirty="0" smtClean="0"/>
              <a:t>continues </a:t>
            </a:r>
            <a:r>
              <a:rPr lang="en-US" sz="2300" dirty="0"/>
              <a:t>to be reimbursed by Medicaid and through the </a:t>
            </a:r>
            <a:r>
              <a:rPr lang="en-US" sz="2300" dirty="0" smtClean="0"/>
              <a:t>State </a:t>
            </a:r>
            <a:r>
              <a:rPr lang="en-US" sz="2300" dirty="0"/>
              <a:t>FFS initiatives. Case management, the physician visit, urine pregnancy test and liver functioning tests are reimbursed as separate and distinct services in the </a:t>
            </a:r>
            <a:r>
              <a:rPr lang="en-US" sz="2300" dirty="0" smtClean="0"/>
              <a:t>State </a:t>
            </a:r>
            <a:r>
              <a:rPr lang="en-US" sz="2300" dirty="0"/>
              <a:t>FFS initiatives.</a:t>
            </a:r>
            <a:r>
              <a:rPr lang="en-US" sz="2200" dirty="0" smtClean="0"/>
              <a:t/>
            </a:r>
            <a:br>
              <a:rPr lang="en-US" sz="2200" dirty="0" smtClean="0"/>
            </a:br>
            <a:endParaRPr lang="en-US" sz="2200" dirty="0" smtClean="0"/>
          </a:p>
        </p:txBody>
      </p:sp>
      <p:sp>
        <p:nvSpPr>
          <p:cNvPr id="5" name="Slide Number Placeholder 4"/>
          <p:cNvSpPr>
            <a:spLocks noGrp="1"/>
          </p:cNvSpPr>
          <p:nvPr>
            <p:ph type="sldNum" sz="quarter" idx="15"/>
          </p:nvPr>
        </p:nvSpPr>
        <p:spPr/>
        <p:txBody>
          <a:bodyPr/>
          <a:lstStyle/>
          <a:p>
            <a:fld id="{9B2B2BBE-75FF-4854-8D4F-A62AA456ADAE}" type="slidenum">
              <a:rPr lang="en-US" smtClean="0"/>
              <a:pPr/>
              <a:t>11</a:t>
            </a:fld>
            <a:endParaRPr lang="en-US" dirty="0"/>
          </a:p>
        </p:txBody>
      </p:sp>
    </p:spTree>
    <p:extLst>
      <p:ext uri="{BB962C8B-B14F-4D97-AF65-F5344CB8AC3E}">
        <p14:creationId xmlns="" xmlns:p14="http://schemas.microsoft.com/office/powerpoint/2010/main" val="567569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b="1" u="sng" dirty="0" smtClean="0"/>
              <a:t>Other Considerations</a:t>
            </a:r>
            <a:r>
              <a:rPr lang="en-US" u="sng" dirty="0" smtClean="0"/>
              <a:t>:</a:t>
            </a:r>
            <a:br>
              <a:rPr lang="en-US" u="sng" dirty="0" smtClean="0"/>
            </a:br>
            <a:endParaRPr lang="en-US" sz="1700" dirty="0">
              <a:solidFill>
                <a:prstClr val="black"/>
              </a:solidFill>
            </a:endParaRPr>
          </a:p>
          <a:p>
            <a:pPr lvl="1"/>
            <a:r>
              <a:rPr lang="en-US" sz="1900" b="1" dirty="0" smtClean="0"/>
              <a:t>Medicaid vs. State Only</a:t>
            </a:r>
          </a:p>
          <a:p>
            <a:pPr marL="365760" lvl="1" indent="0">
              <a:buNone/>
            </a:pPr>
            <a:endParaRPr lang="en-US" sz="1900" b="1" dirty="0" smtClean="0"/>
          </a:p>
          <a:p>
            <a:pPr lvl="2"/>
            <a:r>
              <a:rPr lang="en-US" sz="1900" dirty="0" smtClean="0"/>
              <a:t>Where a service is Medicaid-eligible, State-Only rates set at 90% of the Medicaid rate</a:t>
            </a:r>
          </a:p>
          <a:p>
            <a:pPr marL="731520" lvl="2" indent="0">
              <a:buNone/>
            </a:pPr>
            <a:endParaRPr lang="en-US" dirty="0" smtClean="0"/>
          </a:p>
          <a:p>
            <a:pPr lvl="1"/>
            <a:r>
              <a:rPr lang="en-US" sz="1900" dirty="0">
                <a:solidFill>
                  <a:prstClr val="black"/>
                </a:solidFill>
              </a:rPr>
              <a:t>Since new reimbursement rates reflect providers’ gross costs, </a:t>
            </a:r>
            <a:r>
              <a:rPr lang="en-US" sz="1900" dirty="0" smtClean="0">
                <a:solidFill>
                  <a:prstClr val="black"/>
                </a:solidFill>
              </a:rPr>
              <a:t>DMHAS assumed </a:t>
            </a:r>
            <a:r>
              <a:rPr lang="en-US" sz="1900" dirty="0">
                <a:solidFill>
                  <a:prstClr val="black"/>
                </a:solidFill>
              </a:rPr>
              <a:t>that </a:t>
            </a:r>
            <a:r>
              <a:rPr lang="en-US" sz="1900" dirty="0" smtClean="0">
                <a:solidFill>
                  <a:prstClr val="black"/>
                </a:solidFill>
              </a:rPr>
              <a:t>the provider continue to bill certain </a:t>
            </a:r>
            <a:r>
              <a:rPr lang="en-US" sz="1900" dirty="0">
                <a:solidFill>
                  <a:prstClr val="black"/>
                </a:solidFill>
              </a:rPr>
              <a:t>third </a:t>
            </a:r>
            <a:r>
              <a:rPr lang="en-US" sz="1900" dirty="0" smtClean="0">
                <a:solidFill>
                  <a:prstClr val="black"/>
                </a:solidFill>
              </a:rPr>
              <a:t>party entities (</a:t>
            </a:r>
            <a:r>
              <a:rPr lang="en-US" sz="1900" dirty="0">
                <a:solidFill>
                  <a:prstClr val="black"/>
                </a:solidFill>
              </a:rPr>
              <a:t>e.g., Medicare, private insurance, client fees), which are </a:t>
            </a:r>
            <a:r>
              <a:rPr lang="en-US" sz="1900" i="1" dirty="0">
                <a:solidFill>
                  <a:prstClr val="black"/>
                </a:solidFill>
              </a:rPr>
              <a:t>currently</a:t>
            </a:r>
            <a:r>
              <a:rPr lang="en-US" sz="1900" dirty="0">
                <a:solidFill>
                  <a:prstClr val="black"/>
                </a:solidFill>
              </a:rPr>
              <a:t> credited to DMHAS deficit-funded contracts.</a:t>
            </a:r>
            <a:br>
              <a:rPr lang="en-US" sz="1900" dirty="0">
                <a:solidFill>
                  <a:prstClr val="black"/>
                </a:solidFill>
              </a:rPr>
            </a:br>
            <a:endParaRPr lang="en-US" sz="1900" dirty="0">
              <a:solidFill>
                <a:prstClr val="black"/>
              </a:solidFill>
            </a:endParaRPr>
          </a:p>
          <a:p>
            <a:pPr lvl="2"/>
            <a:r>
              <a:rPr lang="en-US" sz="1900" dirty="0">
                <a:solidFill>
                  <a:prstClr val="black"/>
                </a:solidFill>
              </a:rPr>
              <a:t>However, </a:t>
            </a:r>
            <a:r>
              <a:rPr lang="en-US" sz="1900" dirty="0" smtClean="0">
                <a:solidFill>
                  <a:prstClr val="black"/>
                </a:solidFill>
              </a:rPr>
              <a:t>DMHAS did </a:t>
            </a:r>
            <a:r>
              <a:rPr lang="en-US" sz="1900" u="sng" dirty="0">
                <a:solidFill>
                  <a:prstClr val="black"/>
                </a:solidFill>
              </a:rPr>
              <a:t>NOT</a:t>
            </a:r>
            <a:r>
              <a:rPr lang="en-US" sz="1900" dirty="0">
                <a:solidFill>
                  <a:prstClr val="black"/>
                </a:solidFill>
              </a:rPr>
              <a:t> assume State recoupment of providers’ county or other government grants, or other fundraising revenues.</a:t>
            </a:r>
          </a:p>
        </p:txBody>
      </p:sp>
      <p:sp>
        <p:nvSpPr>
          <p:cNvPr id="4" name="Title 1"/>
          <p:cNvSpPr>
            <a:spLocks noGrp="1"/>
          </p:cNvSpPr>
          <p:nvPr>
            <p:ph type="title"/>
          </p:nvPr>
        </p:nvSpPr>
        <p:spPr/>
        <p:txBody>
          <a:bodyPr>
            <a:normAutofit fontScale="90000"/>
          </a:bodyPr>
          <a:lstStyle/>
          <a:p>
            <a:r>
              <a:rPr lang="en-US" dirty="0" smtClean="0"/>
              <a:t>FFS</a:t>
            </a:r>
            <a:br>
              <a:rPr lang="en-US" dirty="0" smtClean="0"/>
            </a:br>
            <a:r>
              <a:rPr lang="en-US" dirty="0" smtClean="0"/>
              <a:t>Rates for Services not reimbursed by Medicaid</a:t>
            </a:r>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12</a:t>
            </a:fld>
            <a:endParaRPr lang="en-US" dirty="0"/>
          </a:p>
        </p:txBody>
      </p:sp>
    </p:spTree>
    <p:extLst>
      <p:ext uri="{BB962C8B-B14F-4D97-AF65-F5344CB8AC3E}">
        <p14:creationId xmlns="" xmlns:p14="http://schemas.microsoft.com/office/powerpoint/2010/main" val="348717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dirty="0"/>
              <a:t>FFS</a:t>
            </a:r>
            <a:br>
              <a:rPr lang="en-US" dirty="0"/>
            </a:br>
            <a:r>
              <a:rPr lang="en-US" dirty="0" smtClean="0"/>
              <a:t>Considerations </a:t>
            </a:r>
            <a:r>
              <a:rPr lang="en-US" dirty="0"/>
              <a:t>in </a:t>
            </a:r>
            <a:r>
              <a:rPr lang="en-US" dirty="0" smtClean="0"/>
              <a:t>rate development</a:t>
            </a:r>
            <a:endParaRPr lang="en-US" dirty="0"/>
          </a:p>
        </p:txBody>
      </p:sp>
      <p:sp>
        <p:nvSpPr>
          <p:cNvPr id="3" name="Content Placeholder 2"/>
          <p:cNvSpPr>
            <a:spLocks noGrp="1"/>
          </p:cNvSpPr>
          <p:nvPr>
            <p:ph sz="quarter" idx="1"/>
          </p:nvPr>
        </p:nvSpPr>
        <p:spPr>
          <a:xfrm>
            <a:off x="457200" y="1752600"/>
            <a:ext cx="7467600" cy="4873752"/>
          </a:xfrm>
        </p:spPr>
        <p:txBody>
          <a:bodyPr>
            <a:normAutofit/>
          </a:bodyPr>
          <a:lstStyle/>
          <a:p>
            <a:pPr marL="0" indent="0">
              <a:buNone/>
            </a:pPr>
            <a:endParaRPr lang="en-US" sz="2000" i="1" u="sng" dirty="0" smtClean="0"/>
          </a:p>
          <a:p>
            <a:pPr lvl="1">
              <a:buSzPct val="120000"/>
              <a:buFont typeface="Courier New" panose="02070309020205020404" pitchFamily="49" charset="0"/>
              <a:buChar char="o"/>
            </a:pPr>
            <a:r>
              <a:rPr lang="en-US" dirty="0" smtClean="0"/>
              <a:t>Impacts </a:t>
            </a:r>
            <a:r>
              <a:rPr lang="en-US" dirty="0"/>
              <a:t>in DMHAS, Medicaid and other State agencies that invest in behavioral health programs (e.g., Administrative Office of the Courts, State Parole Board, Department of Corrections).</a:t>
            </a:r>
            <a:br>
              <a:rPr lang="en-US" dirty="0"/>
            </a:br>
            <a:endParaRPr lang="en-US" dirty="0"/>
          </a:p>
          <a:p>
            <a:pPr lvl="1">
              <a:buSzPct val="120000"/>
              <a:buFont typeface="Courier New" panose="02070309020205020404" pitchFamily="49" charset="0"/>
              <a:buChar char="o"/>
            </a:pPr>
            <a:r>
              <a:rPr lang="en-US" dirty="0" smtClean="0"/>
              <a:t>Movement </a:t>
            </a:r>
            <a:r>
              <a:rPr lang="en-US" dirty="0"/>
              <a:t>of Medicaid clients off DMHAS contracts and into Medicaid </a:t>
            </a:r>
            <a:r>
              <a:rPr lang="en-US" dirty="0" smtClean="0"/>
              <a:t>billing driven by the Affordable Care Act. </a:t>
            </a:r>
            <a:r>
              <a:rPr lang="en-US" dirty="0"/>
              <a:t/>
            </a:r>
            <a:br>
              <a:rPr lang="en-US" dirty="0"/>
            </a:br>
            <a:endParaRPr lang="en-US" dirty="0"/>
          </a:p>
          <a:p>
            <a:endParaRPr lang="en-US" dirty="0"/>
          </a:p>
          <a:p>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13</a:t>
            </a:fld>
            <a:endParaRPr lang="en-US" dirty="0"/>
          </a:p>
        </p:txBody>
      </p:sp>
    </p:spTree>
    <p:extLst>
      <p:ext uri="{BB962C8B-B14F-4D97-AF65-F5344CB8AC3E}">
        <p14:creationId xmlns="" xmlns:p14="http://schemas.microsoft.com/office/powerpoint/2010/main" val="215093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FFS</a:t>
            </a:r>
            <a:br>
              <a:rPr lang="en-US" dirty="0" smtClean="0"/>
            </a:br>
            <a:r>
              <a:rPr lang="en-US" dirty="0" smtClean="0"/>
              <a:t>Rates – Substance Use Disorder Treatment</a:t>
            </a:r>
            <a:endParaRPr lang="en-US" dirty="0"/>
          </a:p>
        </p:txBody>
      </p:sp>
      <p:sp>
        <p:nvSpPr>
          <p:cNvPr id="6" name="TextBox 5"/>
          <p:cNvSpPr txBox="1"/>
          <p:nvPr/>
        </p:nvSpPr>
        <p:spPr>
          <a:xfrm>
            <a:off x="898358" y="2057400"/>
            <a:ext cx="7483642" cy="3046988"/>
          </a:xfrm>
          <a:prstGeom prst="rect">
            <a:avLst/>
          </a:prstGeom>
          <a:noFill/>
        </p:spPr>
        <p:txBody>
          <a:bodyPr wrap="square" rtlCol="0">
            <a:spAutoFit/>
          </a:bodyPr>
          <a:lstStyle/>
          <a:p>
            <a:r>
              <a:rPr lang="en-US" sz="900" b="1" u="sng" dirty="0" smtClean="0"/>
              <a:t>Service			Current Medicaid	New Medicaid		New State</a:t>
            </a:r>
          </a:p>
          <a:p>
            <a:endParaRPr lang="en-US" sz="900" dirty="0" smtClean="0"/>
          </a:p>
          <a:p>
            <a:r>
              <a:rPr lang="en-US" sz="900" b="1" u="sng" dirty="0" smtClean="0"/>
              <a:t>Co-Occurring Capable Outpatient</a:t>
            </a:r>
          </a:p>
          <a:p>
            <a:r>
              <a:rPr lang="en-US" sz="900" dirty="0" smtClean="0"/>
              <a:t>Individual Therapy (30 minutes)		$8.00-$34.48		$68.21		$61.39</a:t>
            </a:r>
          </a:p>
          <a:p>
            <a:r>
              <a:rPr lang="en-US" sz="900" dirty="0" smtClean="0"/>
              <a:t>Individual Therapy (45-50 minutes)	$16.00-$44.63		$90.26		$81.23</a:t>
            </a:r>
          </a:p>
          <a:p>
            <a:r>
              <a:rPr lang="en-US" sz="900" dirty="0" smtClean="0"/>
              <a:t>Group Therapy Co-Occurring (90 minutes)	$8.00-$23.00		$27.50		$24.75</a:t>
            </a:r>
          </a:p>
          <a:p>
            <a:endParaRPr lang="en-US" sz="900" dirty="0" smtClean="0"/>
          </a:p>
          <a:p>
            <a:r>
              <a:rPr lang="en-US" sz="900" dirty="0" smtClean="0"/>
              <a:t>Family Therapy Co-Occurring (60 minutes)	$24.70-$46.00		$113.94		$102.55</a:t>
            </a:r>
          </a:p>
          <a:p>
            <a:r>
              <a:rPr lang="en-US" sz="900" dirty="0" smtClean="0"/>
              <a:t>Family Conference (30 minutes)		$12.40-$19.00		$22.91		$20.62</a:t>
            </a:r>
          </a:p>
          <a:p>
            <a:r>
              <a:rPr lang="en-US" sz="900" dirty="0" smtClean="0"/>
              <a:t>Group </a:t>
            </a:r>
            <a:r>
              <a:rPr lang="en-US" sz="900" dirty="0" err="1" smtClean="0"/>
              <a:t>Psychoeducational</a:t>
            </a:r>
            <a:r>
              <a:rPr lang="en-US" sz="900" dirty="0" smtClean="0"/>
              <a:t> Services	(90 minutes)	n/a		n/a		$5.95</a:t>
            </a:r>
          </a:p>
          <a:p>
            <a:r>
              <a:rPr lang="en-US" sz="900" dirty="0" smtClean="0"/>
              <a:t>Medication Monitoring (State-only)	n/a		n/a		$40.88</a:t>
            </a:r>
          </a:p>
          <a:p>
            <a:endParaRPr lang="en-US" sz="900" dirty="0" smtClean="0"/>
          </a:p>
          <a:p>
            <a:r>
              <a:rPr lang="en-US" sz="900" dirty="0" smtClean="0"/>
              <a:t>Intensive Outpatient Co-Occurring Capable</a:t>
            </a:r>
          </a:p>
          <a:p>
            <a:r>
              <a:rPr lang="en-US" sz="900" dirty="0" smtClean="0"/>
              <a:t>(daily, 3 hours)			$71.00		$109.48		$98.53</a:t>
            </a:r>
          </a:p>
          <a:p>
            <a:endParaRPr lang="en-US" sz="900" b="1" i="1" u="sng" dirty="0" smtClean="0"/>
          </a:p>
          <a:p>
            <a:r>
              <a:rPr lang="en-US" sz="1000" b="1" i="1" u="sng" dirty="0" smtClean="0">
                <a:solidFill>
                  <a:schemeClr val="accent3"/>
                </a:solidFill>
              </a:rPr>
              <a:t>Co-Occurring Capable Methadone/Buprenorphine</a:t>
            </a:r>
          </a:p>
          <a:p>
            <a:r>
              <a:rPr lang="en-US" sz="1000" b="1" i="1" dirty="0" smtClean="0">
                <a:solidFill>
                  <a:schemeClr val="accent3"/>
                </a:solidFill>
              </a:rPr>
              <a:t>Methadone (weekly)		$4.25 (dispensing)	$91.15		$82.04</a:t>
            </a:r>
          </a:p>
          <a:p>
            <a:r>
              <a:rPr lang="en-US" sz="1000" b="1" i="1" dirty="0" smtClean="0">
                <a:solidFill>
                  <a:schemeClr val="accent3"/>
                </a:solidFill>
              </a:rPr>
              <a:t>Buprenorphine (weekly)		n/a		$189.71		$170.74</a:t>
            </a:r>
          </a:p>
          <a:p>
            <a:endParaRPr lang="en-US" sz="900" dirty="0"/>
          </a:p>
          <a:p>
            <a:r>
              <a:rPr lang="en-US" sz="900" dirty="0" smtClean="0"/>
              <a:t>*Co-occurring rates enable organizations to hire staff who are credentialed to serve individuals who have a mental illness and substance use disorder.</a:t>
            </a:r>
            <a:endParaRPr lang="en-US" sz="900" b="1" dirty="0"/>
          </a:p>
        </p:txBody>
      </p:sp>
      <p:sp>
        <p:nvSpPr>
          <p:cNvPr id="4" name="Slide Number Placeholder 3"/>
          <p:cNvSpPr>
            <a:spLocks noGrp="1"/>
          </p:cNvSpPr>
          <p:nvPr>
            <p:ph type="sldNum" sz="quarter" idx="15"/>
          </p:nvPr>
        </p:nvSpPr>
        <p:spPr/>
        <p:txBody>
          <a:bodyPr/>
          <a:lstStyle/>
          <a:p>
            <a:fld id="{9B2B2BBE-75FF-4854-8D4F-A62AA456ADAE}" type="slidenum">
              <a:rPr lang="en-US" smtClean="0"/>
              <a:pPr/>
              <a:t>14</a:t>
            </a:fld>
            <a:endParaRPr lang="en-US" dirty="0"/>
          </a:p>
        </p:txBody>
      </p:sp>
    </p:spTree>
    <p:extLst>
      <p:ext uri="{BB962C8B-B14F-4D97-AF65-F5344CB8AC3E}">
        <p14:creationId xmlns="" xmlns:p14="http://schemas.microsoft.com/office/powerpoint/2010/main" val="3061829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FFS</a:t>
            </a:r>
            <a:br>
              <a:rPr lang="en-US" dirty="0" smtClean="0"/>
            </a:br>
            <a:r>
              <a:rPr lang="en-US" dirty="0" smtClean="0"/>
              <a:t>OTP Minimum </a:t>
            </a:r>
            <a:br>
              <a:rPr lang="en-US" dirty="0" smtClean="0"/>
            </a:br>
            <a:r>
              <a:rPr lang="en-US" dirty="0" smtClean="0"/>
              <a:t>Billing Requirements</a:t>
            </a:r>
            <a:endParaRPr lang="en-US" dirty="0"/>
          </a:p>
        </p:txBody>
      </p:sp>
      <p:sp>
        <p:nvSpPr>
          <p:cNvPr id="3" name="Content Placeholder 2"/>
          <p:cNvSpPr>
            <a:spLocks noGrp="1"/>
          </p:cNvSpPr>
          <p:nvPr>
            <p:ph sz="quarter" idx="1"/>
          </p:nvPr>
        </p:nvSpPr>
        <p:spPr>
          <a:xfrm>
            <a:off x="457200" y="1752600"/>
            <a:ext cx="7467600" cy="4873752"/>
          </a:xfrm>
        </p:spPr>
        <p:txBody>
          <a:bodyPr>
            <a:normAutofit fontScale="55000" lnSpcReduction="20000"/>
          </a:bodyPr>
          <a:lstStyle/>
          <a:p>
            <a:r>
              <a:rPr lang="en-US" sz="2700" dirty="0" smtClean="0"/>
              <a:t>Phase </a:t>
            </a:r>
            <a:r>
              <a:rPr lang="en-US" sz="2700" dirty="0"/>
              <a:t>I- Four (4) encounters </a:t>
            </a:r>
            <a:r>
              <a:rPr lang="en-US" sz="2700" b="1" dirty="0"/>
              <a:t>within an identified </a:t>
            </a:r>
            <a:r>
              <a:rPr lang="en-US" sz="2700" dirty="0"/>
              <a:t>week, with evidence of documented outreach, if not meeting </a:t>
            </a:r>
            <a:r>
              <a:rPr lang="en-US" sz="2700" dirty="0" smtClean="0"/>
              <a:t>NJ ambulatory </a:t>
            </a:r>
            <a:r>
              <a:rPr lang="en-US" sz="2700" dirty="0"/>
              <a:t>licensure regulations. A full individual counseling session </a:t>
            </a:r>
            <a:r>
              <a:rPr lang="en-US" sz="2700" dirty="0" smtClean="0"/>
              <a:t>counts </a:t>
            </a:r>
            <a:r>
              <a:rPr lang="en-US" sz="2700" dirty="0"/>
              <a:t>as two (2) encounters. If consumer receives an exception for take home medication during this Phase, it </a:t>
            </a:r>
            <a:r>
              <a:rPr lang="en-US" sz="2700" dirty="0" smtClean="0"/>
              <a:t>will </a:t>
            </a:r>
            <a:r>
              <a:rPr lang="en-US" sz="2700" dirty="0"/>
              <a:t>not effect payment to </a:t>
            </a:r>
            <a:r>
              <a:rPr lang="en-US" sz="2700" dirty="0" smtClean="0"/>
              <a:t>agency.</a:t>
            </a:r>
            <a:endParaRPr lang="en-US" sz="2700" dirty="0"/>
          </a:p>
          <a:p>
            <a:pPr marL="0" indent="0">
              <a:buNone/>
            </a:pPr>
            <a:r>
              <a:rPr lang="en-US" sz="2700" dirty="0"/>
              <a:t> </a:t>
            </a:r>
          </a:p>
          <a:p>
            <a:r>
              <a:rPr lang="en-US" sz="2700" dirty="0" smtClean="0"/>
              <a:t>Phase </a:t>
            </a:r>
            <a:r>
              <a:rPr lang="en-US" sz="2700" dirty="0"/>
              <a:t>II- Minimum of two (2) encounters </a:t>
            </a:r>
            <a:r>
              <a:rPr lang="en-US" sz="2700" b="1" dirty="0"/>
              <a:t>within an identified </a:t>
            </a:r>
            <a:r>
              <a:rPr lang="en-US" sz="2700" dirty="0"/>
              <a:t>week, with evidence of documented outreach, if not meeting </a:t>
            </a:r>
            <a:r>
              <a:rPr lang="en-US" sz="2700" dirty="0" smtClean="0"/>
              <a:t>NJ ambulatory </a:t>
            </a:r>
            <a:r>
              <a:rPr lang="en-US" sz="2700" dirty="0"/>
              <a:t>licensure regulations. A full individual counseling session will count as two (2) encounters. If consumer receives an exception for take home medication during this Phase, it </a:t>
            </a:r>
            <a:r>
              <a:rPr lang="en-US" sz="2700" dirty="0" smtClean="0"/>
              <a:t>will </a:t>
            </a:r>
            <a:r>
              <a:rPr lang="en-US" sz="2700" dirty="0"/>
              <a:t>not effect payment to </a:t>
            </a:r>
            <a:r>
              <a:rPr lang="en-US" sz="2700" dirty="0" smtClean="0"/>
              <a:t>agency.</a:t>
            </a:r>
          </a:p>
          <a:p>
            <a:pPr marL="0" indent="0">
              <a:buNone/>
            </a:pPr>
            <a:endParaRPr lang="en-US" sz="2700" dirty="0"/>
          </a:p>
          <a:p>
            <a:r>
              <a:rPr lang="en-US" sz="2700" dirty="0" smtClean="0"/>
              <a:t>Phase </a:t>
            </a:r>
            <a:r>
              <a:rPr lang="en-US" sz="2700" dirty="0"/>
              <a:t>III- Minimum of one (1) encounter </a:t>
            </a:r>
            <a:r>
              <a:rPr lang="en-US" sz="2700" b="1" dirty="0"/>
              <a:t>within an identified </a:t>
            </a:r>
            <a:r>
              <a:rPr lang="en-US" sz="2700" dirty="0"/>
              <a:t>week, with evidence of documented outreach, if not meeting ambulatory licensure regulations. If consumer receives an exception for take home medication during this Phase, it shall not effect payment to agency if clearly documented in consumer’s chart. </a:t>
            </a:r>
          </a:p>
          <a:p>
            <a:pPr marL="0" indent="0">
              <a:buNone/>
            </a:pPr>
            <a:r>
              <a:rPr lang="en-US" sz="2700" dirty="0"/>
              <a:t> </a:t>
            </a:r>
          </a:p>
          <a:p>
            <a:r>
              <a:rPr lang="en-US" sz="2700" dirty="0"/>
              <a:t>Phase IV, V and VI- All monthly requirements </a:t>
            </a:r>
            <a:r>
              <a:rPr lang="en-US" sz="2700" b="1" dirty="0"/>
              <a:t>as detailed in </a:t>
            </a:r>
            <a:r>
              <a:rPr lang="en-US" sz="2700" b="1" dirty="0" smtClean="0"/>
              <a:t>NJ State ambulatory </a:t>
            </a:r>
            <a:r>
              <a:rPr lang="en-US" sz="2700" b="1" dirty="0"/>
              <a:t>regulations </a:t>
            </a:r>
            <a:r>
              <a:rPr lang="en-US" sz="2700" dirty="0"/>
              <a:t>are met. </a:t>
            </a:r>
          </a:p>
          <a:p>
            <a:pPr marL="0" indent="0">
              <a:buNone/>
            </a:pPr>
            <a:r>
              <a:rPr lang="en-US" sz="2500" dirty="0"/>
              <a:t> </a:t>
            </a:r>
          </a:p>
          <a:p>
            <a:pPr lvl="1"/>
            <a:r>
              <a:rPr lang="en-US" sz="2200" dirty="0" smtClean="0"/>
              <a:t>An </a:t>
            </a:r>
            <a:r>
              <a:rPr lang="en-US" sz="2200" dirty="0"/>
              <a:t>encounter includes any of the services included in the bundle (medication monitoring, medication and dispensing, and counseling services</a:t>
            </a:r>
            <a:r>
              <a:rPr lang="en-US" sz="2200" dirty="0" smtClean="0"/>
              <a:t>).</a:t>
            </a:r>
            <a:endParaRPr lang="en-US" sz="2200" dirty="0"/>
          </a:p>
          <a:p>
            <a:endParaRPr lang="en-US" dirty="0"/>
          </a:p>
        </p:txBody>
      </p:sp>
      <p:sp>
        <p:nvSpPr>
          <p:cNvPr id="4" name="Slide Number Placeholder 3"/>
          <p:cNvSpPr>
            <a:spLocks noGrp="1"/>
          </p:cNvSpPr>
          <p:nvPr>
            <p:ph type="sldNum" sz="quarter" idx="15"/>
          </p:nvPr>
        </p:nvSpPr>
        <p:spPr/>
        <p:txBody>
          <a:bodyPr/>
          <a:lstStyle/>
          <a:p>
            <a:fld id="{9B2B2BBE-75FF-4854-8D4F-A62AA456ADAE}" type="slidenum">
              <a:rPr lang="en-US" smtClean="0"/>
              <a:pPr/>
              <a:t>15</a:t>
            </a:fld>
            <a:endParaRPr lang="en-US" dirty="0"/>
          </a:p>
        </p:txBody>
      </p:sp>
    </p:spTree>
    <p:extLst>
      <p:ext uri="{BB962C8B-B14F-4D97-AF65-F5344CB8AC3E}">
        <p14:creationId xmlns="" xmlns:p14="http://schemas.microsoft.com/office/powerpoint/2010/main" val="1543708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FFS</a:t>
            </a:r>
            <a:br>
              <a:rPr lang="en-US" dirty="0"/>
            </a:br>
            <a:r>
              <a:rPr lang="en-US" dirty="0"/>
              <a:t>Rates – </a:t>
            </a:r>
            <a:r>
              <a:rPr lang="en-US" dirty="0" smtClean="0"/>
              <a:t>Budget Impact</a:t>
            </a:r>
            <a:endParaRPr lang="en-US" dirty="0"/>
          </a:p>
        </p:txBody>
      </p:sp>
      <p:sp>
        <p:nvSpPr>
          <p:cNvPr id="3" name="Content Placeholder 2"/>
          <p:cNvSpPr>
            <a:spLocks noGrp="1"/>
          </p:cNvSpPr>
          <p:nvPr>
            <p:ph sz="quarter" idx="1"/>
          </p:nvPr>
        </p:nvSpPr>
        <p:spPr/>
        <p:txBody>
          <a:bodyPr>
            <a:normAutofit/>
          </a:bodyPr>
          <a:lstStyle/>
          <a:p>
            <a:r>
              <a:rPr lang="en-US" dirty="0" smtClean="0"/>
              <a:t>Behavioral Health Rate Increase: </a:t>
            </a:r>
            <a:r>
              <a:rPr lang="en-US" b="1" dirty="0" smtClean="0"/>
              <a:t>$127.8 million</a:t>
            </a:r>
          </a:p>
          <a:p>
            <a:endParaRPr lang="en-US" dirty="0" smtClean="0"/>
          </a:p>
          <a:p>
            <a:pPr lvl="1"/>
            <a:r>
              <a:rPr lang="en-US" dirty="0"/>
              <a:t>Enhanced federal match and third-party </a:t>
            </a:r>
            <a:r>
              <a:rPr lang="en-US" dirty="0" smtClean="0"/>
              <a:t>liability: </a:t>
            </a:r>
            <a:r>
              <a:rPr lang="en-US" b="1" dirty="0"/>
              <a:t>$107.8 </a:t>
            </a:r>
            <a:r>
              <a:rPr lang="en-US" b="1" dirty="0" smtClean="0"/>
              <a:t>million</a:t>
            </a:r>
          </a:p>
          <a:p>
            <a:pPr lvl="1"/>
            <a:endParaRPr lang="en-US" b="1" dirty="0"/>
          </a:p>
          <a:p>
            <a:pPr lvl="1"/>
            <a:r>
              <a:rPr lang="en-US" u="sng" dirty="0"/>
              <a:t>Net State investment</a:t>
            </a:r>
            <a:r>
              <a:rPr lang="en-US" dirty="0"/>
              <a:t> = </a:t>
            </a:r>
            <a:r>
              <a:rPr lang="en-US" b="1" dirty="0"/>
              <a:t>$20 </a:t>
            </a:r>
            <a:r>
              <a:rPr lang="en-US" b="1" dirty="0" smtClean="0"/>
              <a:t>million</a:t>
            </a:r>
          </a:p>
          <a:p>
            <a:pPr lvl="1"/>
            <a:endParaRPr lang="en-US" b="1" dirty="0"/>
          </a:p>
          <a:p>
            <a:pPr lvl="2"/>
            <a:r>
              <a:rPr lang="en-US" dirty="0" smtClean="0"/>
              <a:t>State funds rate </a:t>
            </a:r>
            <a:r>
              <a:rPr lang="en-US" dirty="0"/>
              <a:t>i</a:t>
            </a:r>
            <a:r>
              <a:rPr lang="en-US" dirty="0" smtClean="0"/>
              <a:t>ncrease: $49.5 million</a:t>
            </a:r>
          </a:p>
          <a:p>
            <a:pPr lvl="2"/>
            <a:endParaRPr lang="en-US" dirty="0" smtClean="0"/>
          </a:p>
          <a:p>
            <a:pPr lvl="2"/>
            <a:r>
              <a:rPr lang="en-US" dirty="0" smtClean="0"/>
              <a:t>State funds offset by enhanced federal match and third-party liabilities: ($29.5 million)</a:t>
            </a:r>
          </a:p>
        </p:txBody>
      </p:sp>
      <p:sp>
        <p:nvSpPr>
          <p:cNvPr id="5" name="Slide Number Placeholder 4"/>
          <p:cNvSpPr>
            <a:spLocks noGrp="1"/>
          </p:cNvSpPr>
          <p:nvPr>
            <p:ph type="sldNum" sz="quarter" idx="15"/>
          </p:nvPr>
        </p:nvSpPr>
        <p:spPr/>
        <p:txBody>
          <a:bodyPr/>
          <a:lstStyle/>
          <a:p>
            <a:fld id="{9B2B2BBE-75FF-4854-8D4F-A62AA456ADAE}" type="slidenum">
              <a:rPr lang="en-US" smtClean="0"/>
              <a:pPr/>
              <a:t>16</a:t>
            </a:fld>
            <a:endParaRPr lang="en-US" dirty="0"/>
          </a:p>
        </p:txBody>
      </p:sp>
    </p:spTree>
    <p:extLst>
      <p:ext uri="{BB962C8B-B14F-4D97-AF65-F5344CB8AC3E}">
        <p14:creationId xmlns="" xmlns:p14="http://schemas.microsoft.com/office/powerpoint/2010/main" val="2009269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FFS</a:t>
            </a:r>
            <a:br>
              <a:rPr lang="en-US" dirty="0" smtClean="0"/>
            </a:br>
            <a:r>
              <a:rPr lang="en-US" dirty="0" smtClean="0"/>
              <a:t>Medicaid</a:t>
            </a:r>
            <a:endParaRPr lang="en-US" dirty="0"/>
          </a:p>
        </p:txBody>
      </p:sp>
      <p:sp>
        <p:nvSpPr>
          <p:cNvPr id="3" name="Content Placeholder 2"/>
          <p:cNvSpPr>
            <a:spLocks noGrp="1"/>
          </p:cNvSpPr>
          <p:nvPr>
            <p:ph sz="quarter" idx="1"/>
          </p:nvPr>
        </p:nvSpPr>
        <p:spPr>
          <a:xfrm>
            <a:off x="457200" y="1600200"/>
            <a:ext cx="7848600" cy="5026152"/>
          </a:xfrm>
        </p:spPr>
        <p:txBody>
          <a:bodyPr>
            <a:normAutofit fontScale="85000" lnSpcReduction="20000"/>
          </a:bodyPr>
          <a:lstStyle/>
          <a:p>
            <a:pPr lvl="1">
              <a:buSzPct val="100000"/>
              <a:buFont typeface="Courier New" panose="02070309020205020404" pitchFamily="49" charset="0"/>
              <a:buChar char="o"/>
            </a:pPr>
            <a:r>
              <a:rPr lang="en-US" sz="1900" dirty="0" smtClean="0"/>
              <a:t>The appropriate Medicaid members and Medicaid covered services are billed to Medicaid prior to seeking State funding. </a:t>
            </a:r>
          </a:p>
          <a:p>
            <a:pPr lvl="1">
              <a:buSzPct val="100000"/>
              <a:buFont typeface="Courier New" panose="02070309020205020404" pitchFamily="49" charset="0"/>
              <a:buChar char="o"/>
            </a:pPr>
            <a:endParaRPr lang="en-US" sz="1900" dirty="0" smtClean="0"/>
          </a:p>
          <a:p>
            <a:pPr lvl="1">
              <a:buSzPct val="100000"/>
              <a:buFont typeface="Courier New" panose="02070309020205020404" pitchFamily="49" charset="0"/>
              <a:buChar char="o"/>
            </a:pPr>
            <a:r>
              <a:rPr lang="en-US" sz="1900" dirty="0" smtClean="0"/>
              <a:t>Providers required to enroll as a Medicaid provider if receiving State funds.</a:t>
            </a:r>
          </a:p>
          <a:p>
            <a:pPr lvl="1">
              <a:buSzPct val="100000"/>
              <a:buFont typeface="Courier New" panose="02070309020205020404" pitchFamily="49" charset="0"/>
              <a:buChar char="o"/>
            </a:pPr>
            <a:endParaRPr lang="en-US" sz="1900" dirty="0" smtClean="0"/>
          </a:p>
          <a:p>
            <a:pPr lvl="1">
              <a:buSzPct val="100000"/>
              <a:buFont typeface="Courier New" panose="02070309020205020404" pitchFamily="49" charset="0"/>
              <a:buChar char="o"/>
            </a:pPr>
            <a:r>
              <a:rPr lang="en-US" sz="1900" dirty="0" smtClean="0"/>
              <a:t>Presumptive Eligibility (PE) for NJ </a:t>
            </a:r>
            <a:r>
              <a:rPr lang="en-US" sz="1900" dirty="0" err="1" smtClean="0"/>
              <a:t>FamilyCare</a:t>
            </a:r>
            <a:r>
              <a:rPr lang="en-US" sz="1900" dirty="0" smtClean="0"/>
              <a:t> offers temporary medical insurance for services provided by participating providers while NJ </a:t>
            </a:r>
            <a:r>
              <a:rPr lang="en-US" sz="1900" dirty="0" err="1" smtClean="0"/>
              <a:t>FamilyCare</a:t>
            </a:r>
            <a:r>
              <a:rPr lang="en-US" sz="1900" dirty="0" smtClean="0"/>
              <a:t> applications are pending an eligibility determination.   </a:t>
            </a:r>
          </a:p>
          <a:p>
            <a:pPr lvl="1">
              <a:buSzPct val="100000"/>
              <a:buFont typeface="Courier New" panose="02070309020205020404" pitchFamily="49" charset="0"/>
              <a:buChar char="o"/>
            </a:pPr>
            <a:endParaRPr lang="en-US" sz="1900" dirty="0" smtClean="0"/>
          </a:p>
          <a:p>
            <a:pPr lvl="1">
              <a:buSzPct val="100000"/>
              <a:buFont typeface="Courier New" panose="02070309020205020404" pitchFamily="49" charset="0"/>
              <a:buChar char="o"/>
            </a:pPr>
            <a:r>
              <a:rPr lang="en-US" sz="1900" dirty="0" smtClean="0"/>
              <a:t>Rates required CMS approval. </a:t>
            </a:r>
          </a:p>
          <a:p>
            <a:pPr lvl="1">
              <a:buSzPct val="100000"/>
              <a:buFont typeface="Courier New" panose="02070309020205020404" pitchFamily="49" charset="0"/>
              <a:buChar char="o"/>
            </a:pPr>
            <a:endParaRPr lang="en-US" sz="1900" dirty="0" smtClean="0"/>
          </a:p>
          <a:p>
            <a:pPr lvl="1">
              <a:buSzPct val="100000"/>
              <a:buFont typeface="Courier New" panose="02070309020205020404" pitchFamily="49" charset="0"/>
              <a:buChar char="o"/>
            </a:pPr>
            <a:r>
              <a:rPr lang="en-US" sz="1800" i="1" dirty="0" smtClean="0"/>
              <a:t>True </a:t>
            </a:r>
            <a:r>
              <a:rPr lang="en-US" sz="1800" i="1" dirty="0"/>
              <a:t>Up:</a:t>
            </a:r>
            <a:r>
              <a:rPr lang="en-US" sz="1800" dirty="0"/>
              <a:t> The alternative benefit plan includes SUD treatment services: </a:t>
            </a:r>
            <a:r>
              <a:rPr lang="en-US" sz="1800" dirty="0" smtClean="0"/>
              <a:t> intensive outpatient, outpatient</a:t>
            </a:r>
            <a:r>
              <a:rPr lang="en-US" sz="1800" dirty="0"/>
              <a:t>, partial care, short term residential (non-IMDs), detox (non-IMD), IOP and opioid treatment.  </a:t>
            </a:r>
            <a:r>
              <a:rPr lang="en-US" sz="1800" dirty="0" smtClean="0"/>
              <a:t>Prior to 7/1/16, </a:t>
            </a:r>
            <a:r>
              <a:rPr lang="en-US" sz="1800" dirty="0"/>
              <a:t>the NJ FamilyCare Plan A only </a:t>
            </a:r>
            <a:r>
              <a:rPr lang="en-US" sz="1800" dirty="0" smtClean="0"/>
              <a:t>included </a:t>
            </a:r>
            <a:r>
              <a:rPr lang="en-US" sz="1800" dirty="0"/>
              <a:t>methadone.  As of 7/1/2016, the </a:t>
            </a:r>
            <a:r>
              <a:rPr lang="en-US" sz="1800" i="1" dirty="0"/>
              <a:t>True Up</a:t>
            </a:r>
            <a:r>
              <a:rPr lang="en-US" sz="1800" dirty="0"/>
              <a:t> </a:t>
            </a:r>
            <a:r>
              <a:rPr lang="en-US" sz="1800" dirty="0" smtClean="0"/>
              <a:t>expanded </a:t>
            </a:r>
            <a:r>
              <a:rPr lang="en-US" sz="1800" dirty="0"/>
              <a:t>these services to all Plan A members</a:t>
            </a:r>
            <a:r>
              <a:rPr lang="en-US" sz="1800" dirty="0" smtClean="0"/>
              <a:t>.</a:t>
            </a:r>
          </a:p>
          <a:p>
            <a:pPr lvl="1">
              <a:buSzPct val="100000"/>
              <a:buFont typeface="Courier New" panose="02070309020205020404" pitchFamily="49" charset="0"/>
              <a:buChar char="o"/>
            </a:pPr>
            <a:endParaRPr lang="en-US" sz="1800" dirty="0" smtClean="0"/>
          </a:p>
          <a:p>
            <a:pPr lvl="1">
              <a:buSzPct val="100000"/>
              <a:buFont typeface="Courier New" panose="02070309020205020404" pitchFamily="49" charset="0"/>
              <a:buChar char="o"/>
            </a:pPr>
            <a:r>
              <a:rPr lang="en-US" sz="1800" dirty="0" smtClean="0"/>
              <a:t>As of July 1, 2016, Medicaid billed for individuals  21 years old and younger as well as individuals 65 years of age and older for individuals in IMDs in short term residential and detox level of care.</a:t>
            </a:r>
            <a:endParaRPr lang="en-US" dirty="0"/>
          </a:p>
          <a:p>
            <a:pPr lvl="1"/>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17</a:t>
            </a:fld>
            <a:endParaRPr lang="en-US" dirty="0"/>
          </a:p>
        </p:txBody>
      </p:sp>
    </p:spTree>
    <p:extLst>
      <p:ext uri="{BB962C8B-B14F-4D97-AF65-F5344CB8AC3E}">
        <p14:creationId xmlns="" xmlns:p14="http://schemas.microsoft.com/office/powerpoint/2010/main" val="2150472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467600" cy="838200"/>
          </a:xfrm>
        </p:spPr>
        <p:txBody>
          <a:bodyPr>
            <a:normAutofit/>
          </a:bodyPr>
          <a:lstStyle/>
          <a:p>
            <a:r>
              <a:rPr lang="en-US" dirty="0" smtClean="0"/>
              <a:t>FFS Timeline </a:t>
            </a:r>
            <a:r>
              <a:rPr lang="en-US" dirty="0"/>
              <a:t>for Implementation</a:t>
            </a:r>
          </a:p>
        </p:txBody>
      </p:sp>
      <p:graphicFrame>
        <p:nvGraphicFramePr>
          <p:cNvPr id="5" name="Content Placeholder 4"/>
          <p:cNvGraphicFramePr>
            <a:graphicFrameLocks noGrp="1"/>
          </p:cNvGraphicFramePr>
          <p:nvPr>
            <p:ph sz="quarter" idx="1"/>
            <p:extLst>
              <p:ext uri="{D42A27DB-BD31-4B8C-83A1-F6EECF244321}">
                <p14:modId xmlns="" xmlns:p14="http://schemas.microsoft.com/office/powerpoint/2010/main" val="757581629"/>
              </p:ext>
            </p:extLst>
          </p:nvPr>
        </p:nvGraphicFramePr>
        <p:xfrm>
          <a:off x="549156" y="928725"/>
          <a:ext cx="7848600" cy="5136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96756" y="6065574"/>
            <a:ext cx="8001000" cy="600164"/>
          </a:xfrm>
          <a:prstGeom prst="rect">
            <a:avLst/>
          </a:prstGeom>
        </p:spPr>
        <p:txBody>
          <a:bodyPr wrap="square">
            <a:spAutoFit/>
          </a:bodyPr>
          <a:lstStyle/>
          <a:p>
            <a:pPr algn="just"/>
            <a:r>
              <a:rPr lang="en-US" sz="1100" dirty="0" smtClean="0"/>
              <a:t>*The </a:t>
            </a:r>
            <a:r>
              <a:rPr lang="en-US" sz="1100" dirty="0"/>
              <a:t>alternative benefit plan includes SUD treatment </a:t>
            </a:r>
            <a:r>
              <a:rPr lang="en-US" sz="1100" dirty="0" smtClean="0"/>
              <a:t>services:  intensive outpatient, outpatient</a:t>
            </a:r>
            <a:r>
              <a:rPr lang="en-US" sz="1100" dirty="0"/>
              <a:t>, partial care, short term residential (non-IMDs), detox (non-IMD) and opioid treatment.  NJ FamilyCare Plan A only includes methadone.  The </a:t>
            </a:r>
            <a:r>
              <a:rPr lang="en-US" sz="1100" i="1" dirty="0"/>
              <a:t>True Up</a:t>
            </a:r>
            <a:r>
              <a:rPr lang="en-US" sz="1100" dirty="0"/>
              <a:t> expands Plan A coverage to mirror the ABP.</a:t>
            </a:r>
          </a:p>
        </p:txBody>
      </p:sp>
      <p:sp>
        <p:nvSpPr>
          <p:cNvPr id="4" name="Slide Number Placeholder 3"/>
          <p:cNvSpPr>
            <a:spLocks noGrp="1"/>
          </p:cNvSpPr>
          <p:nvPr>
            <p:ph type="sldNum" sz="quarter" idx="15"/>
          </p:nvPr>
        </p:nvSpPr>
        <p:spPr/>
        <p:txBody>
          <a:bodyPr/>
          <a:lstStyle/>
          <a:p>
            <a:fld id="{9B2B2BBE-75FF-4854-8D4F-A62AA456ADAE}" type="slidenum">
              <a:rPr lang="en-US" smtClean="0"/>
              <a:pPr/>
              <a:t>18</a:t>
            </a:fld>
            <a:endParaRPr lang="en-US" dirty="0"/>
          </a:p>
        </p:txBody>
      </p:sp>
    </p:spTree>
    <p:extLst>
      <p:ext uri="{BB962C8B-B14F-4D97-AF65-F5344CB8AC3E}">
        <p14:creationId xmlns="" xmlns:p14="http://schemas.microsoft.com/office/powerpoint/2010/main" val="4254047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FFS - </a:t>
            </a:r>
            <a:r>
              <a:rPr lang="en-US" b="1" dirty="0" smtClean="0"/>
              <a:t>conclusions</a:t>
            </a:r>
            <a:endParaRPr lang="en-US" b="1" dirty="0"/>
          </a:p>
        </p:txBody>
      </p:sp>
      <p:sp>
        <p:nvSpPr>
          <p:cNvPr id="3" name="Content Placeholder 2"/>
          <p:cNvSpPr>
            <a:spLocks noGrp="1"/>
          </p:cNvSpPr>
          <p:nvPr>
            <p:ph sz="quarter" idx="1"/>
          </p:nvPr>
        </p:nvSpPr>
        <p:spPr>
          <a:xfrm>
            <a:off x="457200" y="1219200"/>
            <a:ext cx="7620000" cy="5334000"/>
          </a:xfrm>
        </p:spPr>
        <p:txBody>
          <a:bodyPr>
            <a:normAutofit fontScale="92500" lnSpcReduction="10000"/>
          </a:bodyPr>
          <a:lstStyle/>
          <a:p>
            <a:r>
              <a:rPr lang="en-US" dirty="0" smtClean="0"/>
              <a:t>DHS/DMHAS staff worked diligently to develop rates that are reflective of expected provider costs and that  ensure access to needed behavioral health services.</a:t>
            </a:r>
            <a:br>
              <a:rPr lang="en-US" dirty="0" smtClean="0"/>
            </a:br>
            <a:endParaRPr lang="en-US" dirty="0" smtClean="0"/>
          </a:p>
          <a:p>
            <a:r>
              <a:rPr lang="en-US" dirty="0" smtClean="0"/>
              <a:t>Success – from a State affordability and Budget </a:t>
            </a:r>
            <a:r>
              <a:rPr lang="en-US" dirty="0"/>
              <a:t>perspective – hinges </a:t>
            </a:r>
            <a:r>
              <a:rPr lang="en-US" dirty="0" smtClean="0"/>
              <a:t>on fully leveraging Federal Medicaid resources. </a:t>
            </a:r>
            <a:br>
              <a:rPr lang="en-US" dirty="0" smtClean="0"/>
            </a:br>
            <a:endParaRPr lang="en-US" dirty="0" smtClean="0"/>
          </a:p>
          <a:p>
            <a:pPr lvl="1"/>
            <a:r>
              <a:rPr lang="en-US" dirty="0" smtClean="0"/>
              <a:t>Providers enrolled as Medicaid providers if were not already. All Medicaid-eligible clients are billed appropriately to Medicaid.</a:t>
            </a:r>
            <a:br>
              <a:rPr lang="en-US" dirty="0" smtClean="0"/>
            </a:br>
            <a:endParaRPr lang="en-US" dirty="0" smtClean="0"/>
          </a:p>
          <a:p>
            <a:r>
              <a:rPr lang="en-US" dirty="0" smtClean="0"/>
              <a:t>Success at provider level hinges on ability of agencies to truly understand their unique costs to deliver each service so that they may develop “P&amp;L’s” (Profit/Loss) for each of their business segments.</a:t>
            </a:r>
            <a:endParaRPr lang="en-US" dirty="0"/>
          </a:p>
          <a:p>
            <a:pPr lvl="1"/>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19</a:t>
            </a:fld>
            <a:endParaRPr lang="en-US" dirty="0"/>
          </a:p>
        </p:txBody>
      </p:sp>
    </p:spTree>
    <p:extLst>
      <p:ext uri="{BB962C8B-B14F-4D97-AF65-F5344CB8AC3E}">
        <p14:creationId xmlns="" xmlns:p14="http://schemas.microsoft.com/office/powerpoint/2010/main" val="3874714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4" name="Rectangle 3"/>
          <p:cNvSpPr/>
          <p:nvPr/>
        </p:nvSpPr>
        <p:spPr>
          <a:xfrm>
            <a:off x="762000" y="1859340"/>
            <a:ext cx="7315200" cy="3724096"/>
          </a:xfrm>
          <a:prstGeom prst="rect">
            <a:avLst/>
          </a:prstGeom>
        </p:spPr>
        <p:txBody>
          <a:bodyPr wrap="square">
            <a:spAutoFit/>
          </a:bodyPr>
          <a:lstStyle/>
          <a:p>
            <a:pPr marL="285750" indent="-285750">
              <a:buClr>
                <a:schemeClr val="accent1"/>
              </a:buClr>
              <a:buSzPct val="120000"/>
              <a:buFont typeface="Courier New" panose="02070309020205020404" pitchFamily="49" charset="0"/>
              <a:buChar char="o"/>
            </a:pPr>
            <a:r>
              <a:rPr lang="en-US" dirty="0"/>
              <a:t>During his 2016 State of the State and Budget Addresses, Governor Chris Christie announced that $127 million would </a:t>
            </a:r>
            <a:r>
              <a:rPr lang="en-US" dirty="0" smtClean="0"/>
              <a:t>be </a:t>
            </a:r>
            <a:r>
              <a:rPr lang="en-US" dirty="0"/>
              <a:t>invested in enhanced behavioral health services rates </a:t>
            </a:r>
            <a:r>
              <a:rPr lang="en-US" dirty="0" smtClean="0"/>
              <a:t>for providers. </a:t>
            </a:r>
          </a:p>
          <a:p>
            <a:pPr marL="285750" indent="-285750">
              <a:buClr>
                <a:schemeClr val="accent1"/>
              </a:buClr>
              <a:buSzPct val="120000"/>
              <a:buFont typeface="Courier New" panose="02070309020205020404" pitchFamily="49" charset="0"/>
              <a:buChar char="o"/>
            </a:pPr>
            <a:r>
              <a:rPr lang="en-US" dirty="0"/>
              <a:t>T</a:t>
            </a:r>
            <a:r>
              <a:rPr lang="en-US" dirty="0" smtClean="0"/>
              <a:t>he </a:t>
            </a:r>
            <a:r>
              <a:rPr lang="en-US" dirty="0"/>
              <a:t>largest overall increase to this community in </a:t>
            </a:r>
            <a:r>
              <a:rPr lang="en-US" dirty="0" smtClean="0"/>
              <a:t>over a decade.</a:t>
            </a:r>
          </a:p>
          <a:p>
            <a:pPr marL="285750" indent="-285750">
              <a:buClr>
                <a:schemeClr val="accent1"/>
              </a:buClr>
              <a:buSzPct val="120000"/>
              <a:buFont typeface="Courier New" panose="02070309020205020404" pitchFamily="49" charset="0"/>
              <a:buChar char="o"/>
            </a:pPr>
            <a:r>
              <a:rPr lang="en-US" dirty="0" smtClean="0"/>
              <a:t>Designed to </a:t>
            </a:r>
            <a:r>
              <a:rPr lang="en-US" dirty="0"/>
              <a:t>strengthen </a:t>
            </a:r>
            <a:r>
              <a:rPr lang="en-US" dirty="0" smtClean="0"/>
              <a:t>the organizations </a:t>
            </a:r>
            <a:r>
              <a:rPr lang="en-US" dirty="0"/>
              <a:t>that provide critical programs for some of New Jersey’s most vulnerable </a:t>
            </a:r>
            <a:r>
              <a:rPr lang="en-US" dirty="0" smtClean="0"/>
              <a:t>residents.</a:t>
            </a:r>
          </a:p>
          <a:p>
            <a:pPr marL="285750" indent="-285750">
              <a:buClr>
                <a:schemeClr val="accent1"/>
              </a:buClr>
              <a:buSzPct val="120000"/>
              <a:buFont typeface="Courier New" panose="02070309020205020404" pitchFamily="49" charset="0"/>
              <a:buChar char="o"/>
            </a:pPr>
            <a:r>
              <a:rPr lang="en-US" dirty="0" smtClean="0"/>
              <a:t>Medicaid expansion allowed New Jersey to raise its behavioral healthcare rates.</a:t>
            </a:r>
          </a:p>
          <a:p>
            <a:pPr marL="285750" indent="-285750">
              <a:buClr>
                <a:schemeClr val="accent1"/>
              </a:buClr>
              <a:buSzPct val="120000"/>
              <a:buFont typeface="Courier New" panose="02070309020205020404" pitchFamily="49" charset="0"/>
              <a:buChar char="o"/>
            </a:pPr>
            <a:r>
              <a:rPr lang="en-US" dirty="0"/>
              <a:t>NJ worked closely with its NJ Association </a:t>
            </a:r>
            <a:r>
              <a:rPr lang="en-US" dirty="0" smtClean="0"/>
              <a:t>for the </a:t>
            </a:r>
            <a:r>
              <a:rPr lang="en-US" dirty="0"/>
              <a:t>Treatment of Opioid Dependence (NJATOD) to develop a new bundled rate for both Methadone and </a:t>
            </a:r>
            <a:r>
              <a:rPr lang="en-US" dirty="0" smtClean="0"/>
              <a:t>Buprenorphine.</a:t>
            </a:r>
            <a:endParaRPr lang="en-US" dirty="0"/>
          </a:p>
          <a:p>
            <a:pPr marL="285750" indent="-285750">
              <a:buClr>
                <a:schemeClr val="accent1"/>
              </a:buClr>
              <a:buFont typeface="Arial" panose="020B0604020202020204" pitchFamily="34" charset="0"/>
              <a:buChar char="•"/>
            </a:pPr>
            <a:endParaRPr lang="en-US" sz="2000" dirty="0" smtClean="0"/>
          </a:p>
        </p:txBody>
      </p:sp>
      <p:sp>
        <p:nvSpPr>
          <p:cNvPr id="6" name="Slide Number Placeholder 5"/>
          <p:cNvSpPr>
            <a:spLocks noGrp="1"/>
          </p:cNvSpPr>
          <p:nvPr>
            <p:ph type="sldNum" sz="quarter" idx="11"/>
          </p:nvPr>
        </p:nvSpPr>
        <p:spPr/>
        <p:txBody>
          <a:bodyPr/>
          <a:lstStyle/>
          <a:p>
            <a:fld id="{9B2B2BBE-75FF-4854-8D4F-A62AA456ADAE}" type="slidenum">
              <a:rPr lang="en-US" smtClean="0"/>
              <a:pPr/>
              <a:t>2</a:t>
            </a:fld>
            <a:endParaRPr lang="en-US" dirty="0"/>
          </a:p>
        </p:txBody>
      </p:sp>
    </p:spTree>
    <p:extLst>
      <p:ext uri="{BB962C8B-B14F-4D97-AF65-F5344CB8AC3E}">
        <p14:creationId xmlns="" xmlns:p14="http://schemas.microsoft.com/office/powerpoint/2010/main" val="3574050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lstStyle/>
          <a:p>
            <a:pPr algn="ctr"/>
            <a:r>
              <a:rPr lang="en-US" dirty="0" smtClean="0"/>
              <a:t>Background</a:t>
            </a:r>
            <a:br>
              <a:rPr lang="en-US" dirty="0" smtClean="0"/>
            </a:br>
            <a:endParaRPr lang="en-US" dirty="0"/>
          </a:p>
        </p:txBody>
      </p:sp>
      <p:sp>
        <p:nvSpPr>
          <p:cNvPr id="4" name="Rectangle 3"/>
          <p:cNvSpPr/>
          <p:nvPr/>
        </p:nvSpPr>
        <p:spPr>
          <a:xfrm>
            <a:off x="917448" y="1828800"/>
            <a:ext cx="7162800" cy="2554545"/>
          </a:xfrm>
          <a:prstGeom prst="rect">
            <a:avLst/>
          </a:prstGeom>
        </p:spPr>
        <p:txBody>
          <a:bodyPr wrap="square">
            <a:spAutoFit/>
          </a:bodyPr>
          <a:lstStyle/>
          <a:p>
            <a:pPr marL="342900" indent="-342900">
              <a:buClr>
                <a:schemeClr val="accent1"/>
              </a:buClr>
              <a:buSzPct val="120000"/>
              <a:buFont typeface="Courier New" panose="02070309020205020404" pitchFamily="49" charset="0"/>
              <a:buChar char="o"/>
            </a:pPr>
            <a:r>
              <a:rPr lang="en-US" sz="2000" dirty="0"/>
              <a:t>The rate study and rate setting processes had been underway for several </a:t>
            </a:r>
            <a:r>
              <a:rPr lang="en-US" sz="2000" dirty="0" smtClean="0"/>
              <a:t>months. </a:t>
            </a:r>
          </a:p>
          <a:p>
            <a:pPr marL="342900" indent="-342900">
              <a:buClr>
                <a:schemeClr val="accent1"/>
              </a:buClr>
              <a:buSzPct val="120000"/>
              <a:buFont typeface="Courier New" panose="02070309020205020404" pitchFamily="49" charset="0"/>
              <a:buChar char="o"/>
            </a:pPr>
            <a:r>
              <a:rPr lang="en-US" sz="2000" dirty="0" smtClean="0"/>
              <a:t>Augmented </a:t>
            </a:r>
            <a:r>
              <a:rPr lang="en-US" sz="2000" dirty="0"/>
              <a:t>with stakeholder input, a professional accounting firm and budget experts, the rates were determined and providers </a:t>
            </a:r>
            <a:r>
              <a:rPr lang="en-US" sz="2000" dirty="0" smtClean="0"/>
              <a:t>were notified. </a:t>
            </a:r>
          </a:p>
          <a:p>
            <a:pPr marL="342900" indent="-342900">
              <a:buClr>
                <a:schemeClr val="accent1"/>
              </a:buClr>
              <a:buSzPct val="120000"/>
              <a:buFont typeface="Courier New" panose="02070309020205020404" pitchFamily="49" charset="0"/>
              <a:buChar char="o"/>
            </a:pPr>
            <a:r>
              <a:rPr lang="en-US" sz="2000" dirty="0" smtClean="0"/>
              <a:t>DHS’ Division </a:t>
            </a:r>
            <a:r>
              <a:rPr lang="en-US" sz="2000" dirty="0"/>
              <a:t>of Mental Health and Addiction </a:t>
            </a:r>
            <a:r>
              <a:rPr lang="en-US" sz="2000" dirty="0" smtClean="0"/>
              <a:t>Services (DMHAS) held </a:t>
            </a:r>
            <a:r>
              <a:rPr lang="en-US" sz="2000" dirty="0"/>
              <a:t>several </a:t>
            </a:r>
            <a:r>
              <a:rPr lang="en-US" sz="2000" dirty="0" smtClean="0"/>
              <a:t>meetings </a:t>
            </a:r>
            <a:r>
              <a:rPr lang="en-US" sz="2000" dirty="0"/>
              <a:t>to detail the rates and explain the </a:t>
            </a:r>
            <a:r>
              <a:rPr lang="en-US" sz="2000" dirty="0" smtClean="0"/>
              <a:t>process to its provider community. </a:t>
            </a:r>
            <a:endParaRPr lang="en-US" sz="2000" dirty="0"/>
          </a:p>
        </p:txBody>
      </p:sp>
      <p:sp>
        <p:nvSpPr>
          <p:cNvPr id="6" name="Slide Number Placeholder 5"/>
          <p:cNvSpPr>
            <a:spLocks noGrp="1"/>
          </p:cNvSpPr>
          <p:nvPr>
            <p:ph type="sldNum" sz="quarter" idx="11"/>
          </p:nvPr>
        </p:nvSpPr>
        <p:spPr/>
        <p:txBody>
          <a:bodyPr/>
          <a:lstStyle/>
          <a:p>
            <a:fld id="{9B2B2BBE-75FF-4854-8D4F-A62AA456ADAE}" type="slidenum">
              <a:rPr lang="en-US" smtClean="0"/>
              <a:pPr/>
              <a:t>3</a:t>
            </a:fld>
            <a:endParaRPr lang="en-US" dirty="0"/>
          </a:p>
        </p:txBody>
      </p:sp>
    </p:spTree>
    <p:extLst>
      <p:ext uri="{BB962C8B-B14F-4D97-AF65-F5344CB8AC3E}">
        <p14:creationId xmlns="" xmlns:p14="http://schemas.microsoft.com/office/powerpoint/2010/main" val="173399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 for Service (ffs) rate setting</a:t>
            </a:r>
            <a:br>
              <a:rPr lang="en-US" dirty="0"/>
            </a:br>
            <a:r>
              <a:rPr lang="en-US" dirty="0"/>
              <a:t>general </a:t>
            </a:r>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Goal of creating equity across the DMHAS system</a:t>
            </a:r>
          </a:p>
          <a:p>
            <a:pPr lvl="1"/>
            <a:r>
              <a:rPr lang="en-US" dirty="0" smtClean="0"/>
              <a:t>Increased system capacity</a:t>
            </a:r>
          </a:p>
          <a:p>
            <a:pPr lvl="1"/>
            <a:r>
              <a:rPr lang="en-US" dirty="0" smtClean="0"/>
              <a:t>Create </a:t>
            </a:r>
            <a:r>
              <a:rPr lang="en-US" dirty="0"/>
              <a:t>greater access for individuals seeking </a:t>
            </a:r>
            <a:r>
              <a:rPr lang="en-US" dirty="0" smtClean="0"/>
              <a:t>treatment to access the level of care needed at the time needed</a:t>
            </a:r>
            <a:endParaRPr lang="en-US" dirty="0"/>
          </a:p>
          <a:p>
            <a:pPr lvl="1"/>
            <a:r>
              <a:rPr lang="en-US" dirty="0" smtClean="0"/>
              <a:t>Standardization of reimbursement across providers</a:t>
            </a:r>
          </a:p>
          <a:p>
            <a:pPr lvl="1"/>
            <a:r>
              <a:rPr lang="en-US" dirty="0" smtClean="0"/>
              <a:t>Create greater budgeting and expenditure flexibility for providers</a:t>
            </a:r>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4</a:t>
            </a:fld>
            <a:endParaRPr lang="en-US" dirty="0"/>
          </a:p>
        </p:txBody>
      </p:sp>
    </p:spTree>
    <p:extLst>
      <p:ext uri="{BB962C8B-B14F-4D97-AF65-F5344CB8AC3E}">
        <p14:creationId xmlns="" xmlns:p14="http://schemas.microsoft.com/office/powerpoint/2010/main" val="254049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for Service (ffs) </a:t>
            </a:r>
            <a:br>
              <a:rPr lang="en-US" dirty="0" smtClean="0"/>
            </a:br>
            <a:r>
              <a:rPr lang="en-US" dirty="0" smtClean="0"/>
              <a:t>rate Development</a:t>
            </a:r>
            <a:endParaRPr lang="en-US" dirty="0"/>
          </a:p>
        </p:txBody>
      </p:sp>
      <p:sp>
        <p:nvSpPr>
          <p:cNvPr id="3" name="Content Placeholder 2"/>
          <p:cNvSpPr>
            <a:spLocks noGrp="1"/>
          </p:cNvSpPr>
          <p:nvPr>
            <p:ph sz="quarter" idx="1"/>
          </p:nvPr>
        </p:nvSpPr>
        <p:spPr>
          <a:xfrm>
            <a:off x="457200" y="1600200"/>
            <a:ext cx="7696200" cy="4953000"/>
          </a:xfrm>
        </p:spPr>
        <p:txBody>
          <a:bodyPr/>
          <a:lstStyle/>
          <a:p>
            <a:pPr lvl="0"/>
            <a:r>
              <a:rPr lang="en-US" b="1" dirty="0"/>
              <a:t>Overall objective was to build rates “from the ground up” that are reflective of full costs to provide services.</a:t>
            </a:r>
            <a:br>
              <a:rPr lang="en-US" b="1" dirty="0"/>
            </a:br>
            <a:endParaRPr lang="en-US" dirty="0"/>
          </a:p>
          <a:p>
            <a:pPr lvl="0"/>
            <a:r>
              <a:rPr lang="en-US" dirty="0"/>
              <a:t>Key assumptions on the inputs for each service were provided to consultants Myers and Stauffer (M&amp;S) by DMHAS program and policy staff, as well as through extensive discussions with providers (practice groups).</a:t>
            </a:r>
            <a:br>
              <a:rPr lang="en-US" dirty="0"/>
            </a:br>
            <a:endParaRPr lang="en-US" dirty="0"/>
          </a:p>
          <a:p>
            <a:pPr lvl="1"/>
            <a:r>
              <a:rPr lang="en-US" dirty="0" smtClean="0"/>
              <a:t>7-8 meetings were held with providers to get their perspectives on key inputs that should be considered (e.g., staffing make-up, non-salary costs)</a:t>
            </a:r>
          </a:p>
          <a:p>
            <a:pPr lvl="1"/>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5</a:t>
            </a:fld>
            <a:endParaRPr lang="en-US" dirty="0"/>
          </a:p>
        </p:txBody>
      </p:sp>
    </p:spTree>
    <p:extLst>
      <p:ext uri="{BB962C8B-B14F-4D97-AF65-F5344CB8AC3E}">
        <p14:creationId xmlns="" xmlns:p14="http://schemas.microsoft.com/office/powerpoint/2010/main" val="4197729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dirty="0"/>
              <a:t>Fee for Service (ffs) rate setting</a:t>
            </a:r>
            <a:br>
              <a:rPr lang="en-US" dirty="0"/>
            </a:br>
            <a:r>
              <a:rPr lang="en-US" dirty="0" smtClean="0"/>
              <a:t>Considerations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Unifying disparate reimbursement methodologies between MH service contracts and SUD service contracts.</a:t>
            </a:r>
          </a:p>
          <a:p>
            <a:endParaRPr lang="en-US" dirty="0" smtClean="0"/>
          </a:p>
          <a:p>
            <a:r>
              <a:rPr lang="en-US" dirty="0" smtClean="0"/>
              <a:t>Consideration of shift to Medicaid-reimbursed services as a result of Medicaid Expansion and changes in eligibility and benefit.</a:t>
            </a:r>
          </a:p>
          <a:p>
            <a:endParaRPr lang="en-US" dirty="0" smtClean="0"/>
          </a:p>
          <a:p>
            <a:r>
              <a:rPr lang="en-US" dirty="0" smtClean="0"/>
              <a:t>DMHAS also conducted its own research into non-salary costs, wage rates and inflation.</a:t>
            </a:r>
            <a:br>
              <a:rPr lang="en-US" dirty="0" smtClean="0"/>
            </a:br>
            <a:endParaRPr lang="en-US" dirty="0" smtClean="0"/>
          </a:p>
          <a:p>
            <a:r>
              <a:rPr lang="en-US" dirty="0" smtClean="0"/>
              <a:t>Subsequent to initial rate development by M&amp;S, significant discussions were held between DHS/DMHAS Fiscal staff and program staff to review assumptions and make adjustments as appropriate.</a:t>
            </a:r>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6</a:t>
            </a:fld>
            <a:endParaRPr lang="en-US" dirty="0"/>
          </a:p>
        </p:txBody>
      </p:sp>
    </p:spTree>
    <p:extLst>
      <p:ext uri="{BB962C8B-B14F-4D97-AF65-F5344CB8AC3E}">
        <p14:creationId xmlns="" xmlns:p14="http://schemas.microsoft.com/office/powerpoint/2010/main" val="3973717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FFS</a:t>
            </a:r>
            <a:br>
              <a:rPr lang="en-US" dirty="0" smtClean="0"/>
            </a:br>
            <a:r>
              <a:rPr lang="en-US" dirty="0" smtClean="0"/>
              <a:t>Staffing and financial data Considerations</a:t>
            </a:r>
            <a:endParaRPr lang="en-US" dirty="0"/>
          </a:p>
        </p:txBody>
      </p:sp>
      <p:sp>
        <p:nvSpPr>
          <p:cNvPr id="3" name="Content Placeholder 2"/>
          <p:cNvSpPr>
            <a:spLocks noGrp="1"/>
          </p:cNvSpPr>
          <p:nvPr>
            <p:ph sz="quarter" idx="1"/>
          </p:nvPr>
        </p:nvSpPr>
        <p:spPr>
          <a:xfrm>
            <a:off x="228600" y="1524000"/>
            <a:ext cx="7924800" cy="5334000"/>
          </a:xfrm>
        </p:spPr>
        <p:txBody>
          <a:bodyPr>
            <a:normAutofit fontScale="70000" lnSpcReduction="20000"/>
          </a:bodyPr>
          <a:lstStyle/>
          <a:p>
            <a:pPr lvl="0"/>
            <a:r>
              <a:rPr lang="en-US" dirty="0"/>
              <a:t>For each service, </a:t>
            </a:r>
            <a:r>
              <a:rPr lang="en-US" dirty="0" smtClean="0"/>
              <a:t>rates build in assumptions on</a:t>
            </a:r>
            <a:r>
              <a:rPr lang="en-US" dirty="0"/>
              <a:t>:</a:t>
            </a:r>
            <a:br>
              <a:rPr lang="en-US" dirty="0"/>
            </a:br>
            <a:endParaRPr lang="en-US" sz="2000" dirty="0"/>
          </a:p>
          <a:p>
            <a:pPr lvl="1"/>
            <a:r>
              <a:rPr lang="en-US" sz="2400" b="1" u="sng" dirty="0"/>
              <a:t>Staffing make-up and credentials</a:t>
            </a:r>
            <a:r>
              <a:rPr lang="en-US" sz="2400" dirty="0"/>
              <a:t>, e.g., for Partial Care,</a:t>
            </a:r>
            <a:r>
              <a:rPr lang="en-US" sz="2000" dirty="0"/>
              <a:t> </a:t>
            </a:r>
            <a:r>
              <a:rPr lang="en-US" sz="2400" dirty="0"/>
              <a:t>Direct Staffing was comprised of a) Medical Director, b) Program Director (LSW), c) Supervisor (MA level), d) Case Coordinator and e) Service Worker.  </a:t>
            </a:r>
            <a:br>
              <a:rPr lang="en-US" sz="2400" dirty="0"/>
            </a:br>
            <a:endParaRPr lang="en-US" sz="2000" dirty="0"/>
          </a:p>
          <a:p>
            <a:pPr lvl="1"/>
            <a:r>
              <a:rPr lang="en-US" sz="2400" dirty="0"/>
              <a:t>Rates also built in the relative weight that each staff member comprises of the total Direct Staff cost. </a:t>
            </a:r>
            <a:endParaRPr lang="en-US" sz="2400" dirty="0" smtClean="0"/>
          </a:p>
          <a:p>
            <a:pPr lvl="1"/>
            <a:endParaRPr lang="en-US" sz="2400" dirty="0" smtClean="0"/>
          </a:p>
          <a:p>
            <a:pPr lvl="1"/>
            <a:r>
              <a:rPr lang="en-US" sz="2400" b="1" dirty="0" smtClean="0"/>
              <a:t>Financial Data </a:t>
            </a:r>
            <a:r>
              <a:rPr lang="en-US" sz="2400" dirty="0" smtClean="0"/>
              <a:t>included review of contract database and expenditure reports, provider cost and time studies and Medicaid claims.</a:t>
            </a:r>
            <a:r>
              <a:rPr lang="en-US" sz="2400" dirty="0"/>
              <a:t/>
            </a:r>
            <a:br>
              <a:rPr lang="en-US" sz="2400" dirty="0"/>
            </a:br>
            <a:endParaRPr lang="en-US" sz="2000" dirty="0"/>
          </a:p>
          <a:p>
            <a:pPr lvl="1"/>
            <a:r>
              <a:rPr lang="en-US" sz="2400" b="1" dirty="0"/>
              <a:t>Wage </a:t>
            </a:r>
            <a:r>
              <a:rPr lang="en-US" sz="2400" b="1" dirty="0" smtClean="0"/>
              <a:t>rates</a:t>
            </a:r>
            <a:r>
              <a:rPr lang="en-US" sz="2400" dirty="0" smtClean="0"/>
              <a:t> </a:t>
            </a:r>
            <a:r>
              <a:rPr lang="en-US" sz="2400" dirty="0"/>
              <a:t>for Direct Care staff </a:t>
            </a:r>
            <a:r>
              <a:rPr lang="en-US" sz="2400" dirty="0" smtClean="0"/>
              <a:t>were </a:t>
            </a:r>
            <a:r>
              <a:rPr lang="en-US" sz="2400" dirty="0"/>
              <a:t>taken from the most recent Bureau of Labor Statistics (BLS) data specific to NJ.  An inflation factor was applied to bring those wage rates to more current levels. </a:t>
            </a:r>
            <a:r>
              <a:rPr lang="en-US" sz="2400" dirty="0" smtClean="0"/>
              <a:t/>
            </a:r>
            <a:br>
              <a:rPr lang="en-US" sz="2400" dirty="0" smtClean="0"/>
            </a:br>
            <a:endParaRPr lang="en-US" sz="2400" dirty="0" smtClean="0"/>
          </a:p>
          <a:p>
            <a:pPr lvl="2"/>
            <a:r>
              <a:rPr lang="en-US" sz="2300" dirty="0" smtClean="0"/>
              <a:t>BLS wage categories were consistent with the functional titles for each service (i.e., considering required credentials)</a:t>
            </a:r>
            <a:r>
              <a:rPr lang="en-US" sz="2300" dirty="0"/>
              <a:t/>
            </a:r>
            <a:br>
              <a:rPr lang="en-US" sz="2300" dirty="0"/>
            </a:br>
            <a:endParaRPr lang="en-US" sz="2100" dirty="0"/>
          </a:p>
          <a:p>
            <a:pPr lvl="1"/>
            <a:r>
              <a:rPr lang="en-US" sz="2400" b="1" dirty="0"/>
              <a:t>Fringe benefit</a:t>
            </a:r>
            <a:r>
              <a:rPr lang="en-US" sz="2400" dirty="0"/>
              <a:t> rates were applied based on available contract data and, to a lesser extent, data from a cost study of several providers that was conducted by M&amp;S.</a:t>
            </a:r>
            <a:br>
              <a:rPr lang="en-US" sz="2400" dirty="0"/>
            </a:br>
            <a:endParaRPr lang="en-US" sz="2000" dirty="0"/>
          </a:p>
          <a:p>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7</a:t>
            </a:fld>
            <a:endParaRPr lang="en-US" dirty="0"/>
          </a:p>
        </p:txBody>
      </p:sp>
    </p:spTree>
    <p:extLst>
      <p:ext uri="{BB962C8B-B14F-4D97-AF65-F5344CB8AC3E}">
        <p14:creationId xmlns="" xmlns:p14="http://schemas.microsoft.com/office/powerpoint/2010/main" val="3164428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FFS</a:t>
            </a:r>
            <a:br>
              <a:rPr lang="en-US" dirty="0" smtClean="0"/>
            </a:br>
            <a:r>
              <a:rPr lang="en-US" dirty="0" smtClean="0"/>
              <a:t>What went into the rates – Productivity Factor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700" b="1" dirty="0" smtClean="0"/>
              <a:t>Productivity </a:t>
            </a:r>
            <a:r>
              <a:rPr lang="en-US" sz="2700" b="1" dirty="0"/>
              <a:t>factor</a:t>
            </a:r>
            <a:r>
              <a:rPr lang="en-US" sz="2700" dirty="0"/>
              <a:t> was applied to the Direct Care wage/fringe benefit cost for each service. This factor was </a:t>
            </a:r>
            <a:r>
              <a:rPr lang="en-US" sz="2700" dirty="0" smtClean="0"/>
              <a:t>designed </a:t>
            </a:r>
            <a:r>
              <a:rPr lang="en-US" sz="2700" dirty="0"/>
              <a:t>to “gross up” the costs to reflect the fact that staff are paid for more than just “face to face” time. Examples of the factors that drove each service’s unique productivity adjustment were:</a:t>
            </a:r>
            <a:br>
              <a:rPr lang="en-US" sz="2700" dirty="0"/>
            </a:br>
            <a:endParaRPr lang="en-US" sz="2300" dirty="0"/>
          </a:p>
          <a:p>
            <a:pPr lvl="3">
              <a:buSzPct val="100000"/>
              <a:buFont typeface="Arial" panose="020B0604020202020204" pitchFamily="34" charset="0"/>
              <a:buChar char="•"/>
            </a:pPr>
            <a:r>
              <a:rPr lang="en-US" dirty="0"/>
              <a:t>Time required each day </a:t>
            </a:r>
            <a:r>
              <a:rPr lang="en-US" dirty="0" smtClean="0"/>
              <a:t>for documentation</a:t>
            </a:r>
            <a:endParaRPr lang="en-US" sz="1400" dirty="0"/>
          </a:p>
          <a:p>
            <a:pPr lvl="3">
              <a:buSzPct val="100000"/>
              <a:buFont typeface="Arial" panose="020B0604020202020204" pitchFamily="34" charset="0"/>
              <a:buChar char="•"/>
            </a:pPr>
            <a:r>
              <a:rPr lang="en-US" dirty="0"/>
              <a:t>Required meeting time (consultations with other staff)</a:t>
            </a:r>
            <a:endParaRPr lang="en-US" sz="1400" dirty="0"/>
          </a:p>
          <a:p>
            <a:pPr lvl="3">
              <a:buSzPct val="100000"/>
              <a:buFont typeface="Arial" panose="020B0604020202020204" pitchFamily="34" charset="0"/>
              <a:buChar char="•"/>
            </a:pPr>
            <a:r>
              <a:rPr lang="en-US" dirty="0" smtClean="0"/>
              <a:t>Training/supervision</a:t>
            </a:r>
            <a:endParaRPr lang="en-US" sz="1400" dirty="0"/>
          </a:p>
          <a:p>
            <a:pPr lvl="3">
              <a:buSzPct val="100000"/>
              <a:buFont typeface="Arial" panose="020B0604020202020204" pitchFamily="34" charset="0"/>
              <a:buChar char="•"/>
            </a:pPr>
            <a:r>
              <a:rPr lang="en-US" dirty="0"/>
              <a:t>Paid Time Off (holiday, vacation, sick)</a:t>
            </a:r>
            <a:endParaRPr lang="en-US" sz="1400" dirty="0"/>
          </a:p>
          <a:p>
            <a:pPr lvl="3">
              <a:buSzPct val="100000"/>
              <a:buFont typeface="Arial" panose="020B0604020202020204" pitchFamily="34" charset="0"/>
              <a:buChar char="•"/>
            </a:pPr>
            <a:r>
              <a:rPr lang="en-US" dirty="0"/>
              <a:t>In cases where more than one staff member is required </a:t>
            </a:r>
            <a:r>
              <a:rPr lang="en-US" dirty="0" smtClean="0"/>
              <a:t>for  </a:t>
            </a:r>
            <a:r>
              <a:rPr lang="en-US" dirty="0"/>
              <a:t>site visits, travel time and the increased staff requirement were also considered in the productivity factor.</a:t>
            </a:r>
            <a:endParaRPr lang="en-US" sz="1400" dirty="0"/>
          </a:p>
          <a:p>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8</a:t>
            </a:fld>
            <a:endParaRPr lang="en-US" dirty="0"/>
          </a:p>
        </p:txBody>
      </p:sp>
    </p:spTree>
    <p:extLst>
      <p:ext uri="{BB962C8B-B14F-4D97-AF65-F5344CB8AC3E}">
        <p14:creationId xmlns="" xmlns:p14="http://schemas.microsoft.com/office/powerpoint/2010/main" val="3529813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FFS</a:t>
            </a:r>
            <a:br>
              <a:rPr lang="en-US" dirty="0" smtClean="0"/>
            </a:br>
            <a:r>
              <a:rPr lang="en-US" dirty="0" smtClean="0"/>
              <a:t>regulatory requirements and G&amp;A Considerations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If applicable (e.g., if regulation prescribed), a </a:t>
            </a:r>
            <a:r>
              <a:rPr lang="en-US" b="1" dirty="0"/>
              <a:t>client-staff ratio</a:t>
            </a:r>
            <a:r>
              <a:rPr lang="en-US" dirty="0"/>
              <a:t> was applied.  In other words, if a certain service involves a group of clients receiving treatment delivered by staff simultaneously, the hourly wage cost was allocated to the client/service unit consistent with that ratio.</a:t>
            </a:r>
            <a:br>
              <a:rPr lang="en-US" dirty="0"/>
            </a:br>
            <a:endParaRPr lang="en-US" dirty="0"/>
          </a:p>
          <a:p>
            <a:pPr lvl="0"/>
            <a:r>
              <a:rPr lang="en-US" dirty="0"/>
              <a:t>Factors were applied to the wage/fringe benefit rates calculated with above data to account for estimated </a:t>
            </a:r>
            <a:r>
              <a:rPr lang="en-US" b="1" dirty="0"/>
              <a:t>General and Administrative costs</a:t>
            </a:r>
            <a:r>
              <a:rPr lang="en-US" dirty="0"/>
              <a:t>, </a:t>
            </a:r>
            <a:r>
              <a:rPr lang="en-US" b="1" dirty="0"/>
              <a:t>capital, supplies and infrastructure/overhead</a:t>
            </a:r>
            <a:r>
              <a:rPr lang="en-US" dirty="0"/>
              <a:t>. In general, rates were applied based on available contract data. </a:t>
            </a:r>
            <a:br>
              <a:rPr lang="en-US" dirty="0"/>
            </a:br>
            <a:endParaRPr lang="en-US" dirty="0"/>
          </a:p>
          <a:p>
            <a:pPr lvl="0"/>
            <a:r>
              <a:rPr lang="en-US" dirty="0"/>
              <a:t>In general, DMHAS gave significant weight to existing regulations and compliance requirements in determining the cost inputs into each service. </a:t>
            </a:r>
            <a:endParaRPr lang="en-US" dirty="0" smtClean="0"/>
          </a:p>
          <a:p>
            <a:pPr lvl="0"/>
            <a:endParaRPr lang="en-US" dirty="0" smtClean="0"/>
          </a:p>
          <a:p>
            <a:endParaRPr lang="en-US" dirty="0"/>
          </a:p>
        </p:txBody>
      </p:sp>
      <p:sp>
        <p:nvSpPr>
          <p:cNvPr id="5" name="Slide Number Placeholder 4"/>
          <p:cNvSpPr>
            <a:spLocks noGrp="1"/>
          </p:cNvSpPr>
          <p:nvPr>
            <p:ph type="sldNum" sz="quarter" idx="15"/>
          </p:nvPr>
        </p:nvSpPr>
        <p:spPr/>
        <p:txBody>
          <a:bodyPr/>
          <a:lstStyle/>
          <a:p>
            <a:fld id="{9B2B2BBE-75FF-4854-8D4F-A62AA456ADAE}" type="slidenum">
              <a:rPr lang="en-US" smtClean="0"/>
              <a:pPr/>
              <a:t>9</a:t>
            </a:fld>
            <a:endParaRPr lang="en-US" dirty="0"/>
          </a:p>
        </p:txBody>
      </p:sp>
    </p:spTree>
    <p:extLst>
      <p:ext uri="{BB962C8B-B14F-4D97-AF65-F5344CB8AC3E}">
        <p14:creationId xmlns="" xmlns:p14="http://schemas.microsoft.com/office/powerpoint/2010/main" val="31137991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3906</TotalTime>
  <Words>1072</Words>
  <Application>Microsoft Office PowerPoint</Application>
  <PresentationFormat>On-screen Show (4:3)</PresentationFormat>
  <Paragraphs>171</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New Jersey’s Behavioral Healthcare system  Valerie L. Mielke Assistant Commissioner</vt:lpstr>
      <vt:lpstr>Introduction</vt:lpstr>
      <vt:lpstr>Background </vt:lpstr>
      <vt:lpstr>Fee for Service (ffs) rate setting general Overview</vt:lpstr>
      <vt:lpstr>Fee for Service (ffs)  rate Development</vt:lpstr>
      <vt:lpstr>Fee for Service (ffs) rate setting Considerations</vt:lpstr>
      <vt:lpstr>FFS Staffing and financial data Considerations</vt:lpstr>
      <vt:lpstr>FFS What went into the rates – Productivity Factor</vt:lpstr>
      <vt:lpstr>FFS regulatory requirements and G&amp;A Considerations</vt:lpstr>
      <vt:lpstr>FFS What Went into the Rates</vt:lpstr>
      <vt:lpstr>Medication Assisted Treatment (MAT)</vt:lpstr>
      <vt:lpstr>FFS Rates for Services not reimbursed by Medicaid</vt:lpstr>
      <vt:lpstr>FFS Considerations in rate development</vt:lpstr>
      <vt:lpstr>FFS Rates – Substance Use Disorder Treatment</vt:lpstr>
      <vt:lpstr>FFS OTP Minimum  Billing Requirements</vt:lpstr>
      <vt:lpstr>FFS Rates – Budget Impact</vt:lpstr>
      <vt:lpstr>FFS Medicaid</vt:lpstr>
      <vt:lpstr>FFS Timeline for Implementation</vt:lpstr>
      <vt:lpstr>FFS - conclusions</vt:lpstr>
    </vt:vector>
  </TitlesOfParts>
  <Company>NJ Department of Human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to Fee for Service</dc:title>
  <dc:creator>MJF</dc:creator>
  <cp:lastModifiedBy>Angelina</cp:lastModifiedBy>
  <cp:revision>236</cp:revision>
  <cp:lastPrinted>2016-06-15T16:50:50Z</cp:lastPrinted>
  <dcterms:created xsi:type="dcterms:W3CDTF">2013-07-14T20:29:50Z</dcterms:created>
  <dcterms:modified xsi:type="dcterms:W3CDTF">2016-10-12T20:06:32Z</dcterms:modified>
</cp:coreProperties>
</file>