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2" r:id="rId4"/>
    <p:sldId id="282" r:id="rId5"/>
    <p:sldId id="318" r:id="rId6"/>
    <p:sldId id="281" r:id="rId7"/>
    <p:sldId id="288" r:id="rId8"/>
    <p:sldId id="291" r:id="rId9"/>
    <p:sldId id="302" r:id="rId10"/>
    <p:sldId id="264" r:id="rId11"/>
    <p:sldId id="293" r:id="rId12"/>
    <p:sldId id="306" r:id="rId13"/>
    <p:sldId id="301" r:id="rId14"/>
    <p:sldId id="289" r:id="rId15"/>
    <p:sldId id="309" r:id="rId16"/>
    <p:sldId id="295" r:id="rId17"/>
    <p:sldId id="304" r:id="rId18"/>
    <p:sldId id="290" r:id="rId19"/>
    <p:sldId id="305" r:id="rId20"/>
    <p:sldId id="308" r:id="rId21"/>
    <p:sldId id="310" r:id="rId22"/>
    <p:sldId id="299" r:id="rId23"/>
    <p:sldId id="31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y's HP Laptop" initials="JHL" lastIdx="3" clrIdx="0"/>
  <p:cmAuthor id="1" name="Sara Veltkamp" initials="SV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2E"/>
    <a:srgbClr val="009C25"/>
    <a:srgbClr val="00A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956" autoAdjust="0"/>
    <p:restoredTop sz="83109" autoAdjust="0"/>
  </p:normalViewPr>
  <p:slideViewPr>
    <p:cSldViewPr>
      <p:cViewPr varScale="1">
        <p:scale>
          <a:sx n="79" d="100"/>
          <a:sy n="79" d="100"/>
        </p:scale>
        <p:origin x="921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905E0-AF2A-2B45-B56D-047F3176668D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1C35-5305-5A46-BC73-76B67CDC2B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2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6EF5E-8C58-4BCE-AA46-3DED3ACFDB6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6AA5-09AB-4F77-BD9F-BB539F8C5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brief history</a:t>
            </a:r>
          </a:p>
          <a:p>
            <a:r>
              <a:rPr lang="en-US" dirty="0"/>
              <a:t>Latter</a:t>
            </a:r>
            <a:r>
              <a:rPr lang="en-US" baseline="0" dirty="0"/>
              <a:t> two business components are because of Medicaid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money became available with Medicaid expansion, DBHR began engaging with counties who were seeking OTP services.</a:t>
            </a:r>
          </a:p>
          <a:p>
            <a:r>
              <a:rPr lang="en-US" dirty="0"/>
              <a:t>Administrative:</a:t>
            </a:r>
            <a:r>
              <a:rPr lang="en-US" baseline="0" dirty="0"/>
              <a:t>  having a strong financial department to work with diverse revenue streams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of economic base, GH county needed</a:t>
            </a:r>
            <a:r>
              <a:rPr lang="en-US" baseline="0" dirty="0"/>
              <a:t> state dollars to be allocated in order to appropriately fund Medicaid services to treat OUDs.</a:t>
            </a:r>
          </a:p>
          <a:p>
            <a:r>
              <a:rPr lang="en-US" baseline="0" dirty="0"/>
              <a:t>Business model needed to be built primarily on Medicaid reimbursements because this was the primary population.</a:t>
            </a:r>
          </a:p>
          <a:p>
            <a:r>
              <a:rPr lang="en-US" baseline="0" dirty="0"/>
              <a:t>ETS worked with public health director to educate county officials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3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 restricting Medicaid admissions</a:t>
            </a:r>
            <a:r>
              <a:rPr lang="en-US" baseline="0" dirty="0"/>
              <a:t> – these were the people in need.</a:t>
            </a:r>
          </a:p>
          <a:p>
            <a:r>
              <a:rPr lang="en-US" baseline="0" dirty="0"/>
              <a:t>Meant no treatment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9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Skeptical county commissioners at outset</a:t>
            </a:r>
          </a:p>
          <a:p>
            <a:r>
              <a:rPr lang="en-US" dirty="0"/>
              <a:t>1 year later we have very positive relations with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dealers have left the area due to decreased profit</a:t>
            </a:r>
          </a:p>
          <a:p>
            <a:r>
              <a:rPr lang="en-US" dirty="0"/>
              <a:t>Money is being</a:t>
            </a:r>
            <a:r>
              <a:rPr lang="en-US" baseline="0" dirty="0"/>
              <a:t> saved by funding our clinic.</a:t>
            </a:r>
          </a:p>
          <a:p>
            <a:r>
              <a:rPr lang="en-US" baseline="0" dirty="0"/>
              <a:t>Patients who had been paying out of pocket for their treatment are able to pay their rent.</a:t>
            </a:r>
            <a:endParaRPr lang="en-US" dirty="0"/>
          </a:p>
          <a:p>
            <a:r>
              <a:rPr lang="en-US" dirty="0"/>
              <a:t>Police chief has become one of our advocates because we make their job easier</a:t>
            </a:r>
          </a:p>
          <a:p>
            <a:r>
              <a:rPr lang="en-US" dirty="0"/>
              <a:t>Nearby businesses have been</a:t>
            </a:r>
            <a:r>
              <a:rPr lang="en-US" baseline="0" dirty="0"/>
              <a:t> responded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 to expand access</a:t>
            </a:r>
            <a:r>
              <a:rPr lang="en-US" baseline="0" dirty="0"/>
              <a:t> to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4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DBHR</a:t>
            </a:r>
            <a:r>
              <a:rPr lang="en-US" baseline="0" dirty="0"/>
              <a:t> help with Medicaid expansion helped immensely.</a:t>
            </a:r>
          </a:p>
          <a:p>
            <a:r>
              <a:rPr lang="en-US" dirty="0"/>
              <a:t>State regulations limit 350/dispensary</a:t>
            </a:r>
          </a:p>
          <a:p>
            <a:r>
              <a:rPr lang="en-US" dirty="0"/>
              <a:t>Currently permitted to serve 650 or 700 patients/dispensary at each location</a:t>
            </a:r>
          </a:p>
          <a:p>
            <a:r>
              <a:rPr lang="en-US" dirty="0"/>
              <a:t>Expanded dispensary hours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Programming to target specific patients (especially those still using who may</a:t>
            </a:r>
            <a:r>
              <a:rPr lang="en-US" baseline="0" dirty="0"/>
              <a:t> need more intensive treatment to help stabilize rather than getting discharged due to ongoing drug use)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2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DBHR’s help, the HCA had changes in leadership in 2013 &gt;</a:t>
            </a:r>
            <a:r>
              <a:rPr lang="en-US" baseline="0" dirty="0"/>
              <a:t> changes in policies that facilitated better clinical care</a:t>
            </a:r>
          </a:p>
          <a:p>
            <a:r>
              <a:rPr lang="en-US" baseline="0" dirty="0"/>
              <a:t>Began partnering with DBHR to strengthen the primary care infrastructure surround OTPs</a:t>
            </a:r>
          </a:p>
          <a:p>
            <a:r>
              <a:rPr lang="en-US" baseline="0" dirty="0"/>
              <a:t>All of this has helped us as a business serving Medicaid patients.</a:t>
            </a:r>
          </a:p>
          <a:p>
            <a:r>
              <a:rPr lang="en-US" baseline="0" dirty="0"/>
              <a:t>Has narrowed the difference in service and facilities between nonprofit and for-profit OTPs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8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more OTPs in state and more patients being served with needed services, </a:t>
            </a:r>
          </a:p>
          <a:p>
            <a:r>
              <a:rPr lang="en-US" dirty="0"/>
              <a:t>OTPs are doing better as a business and therefore can provide better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8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 state is starting to see a levelling off of OD rates – we are hoping this is the first indicator that expansion to treatment and a more</a:t>
            </a:r>
            <a:r>
              <a:rPr lang="en-US" baseline="0" dirty="0"/>
              <a:t> coordinated community response is helping to stem the tide.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81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Expanded</a:t>
            </a:r>
            <a:r>
              <a:rPr lang="en-US" baseline="0" dirty="0"/>
              <a:t> patient access to care</a:t>
            </a:r>
          </a:p>
          <a:p>
            <a:r>
              <a:rPr lang="en-US" baseline="0" dirty="0"/>
              <a:t>Strengthened OTPs as a business</a:t>
            </a:r>
          </a:p>
          <a:p>
            <a:r>
              <a:rPr lang="en-US" baseline="0" dirty="0"/>
              <a:t>Enabled us to build better treatment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overview of how the opioid epidemic has hit our state.  This will provide</a:t>
            </a:r>
            <a:r>
              <a:rPr lang="en-US" baseline="0" dirty="0"/>
              <a:t> context for the successes that we have seen as a result of Medicaid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overdose</a:t>
            </a:r>
            <a:r>
              <a:rPr lang="en-US" baseline="0" dirty="0"/>
              <a:t> rates </a:t>
            </a:r>
            <a:r>
              <a:rPr lang="en-US" dirty="0"/>
              <a:t>also</a:t>
            </a:r>
            <a:r>
              <a:rPr lang="en-US" baseline="0" dirty="0"/>
              <a:t> parallels admissions to treatment and crime lab data where any opiates are discovered.</a:t>
            </a:r>
          </a:p>
          <a:p>
            <a:r>
              <a:rPr lang="en-US" dirty="0"/>
              <a:t>Increases over 10 years in:</a:t>
            </a:r>
          </a:p>
          <a:p>
            <a:pPr lvl="1"/>
            <a:r>
              <a:rPr lang="en-US" dirty="0"/>
              <a:t>Crime lab data</a:t>
            </a:r>
          </a:p>
          <a:p>
            <a:pPr lvl="1"/>
            <a:r>
              <a:rPr lang="en-US" dirty="0"/>
              <a:t>Deaths</a:t>
            </a:r>
          </a:p>
          <a:p>
            <a:pPr lvl="1"/>
            <a:r>
              <a:rPr lang="en-US" dirty="0"/>
              <a:t>Seeking treatment for opioid use disorders</a:t>
            </a:r>
          </a:p>
          <a:p>
            <a:pPr lvl="1"/>
            <a:r>
              <a:rPr lang="en-US" dirty="0"/>
              <a:t>Particularly in rural areas</a:t>
            </a:r>
          </a:p>
          <a:p>
            <a:pPr lvl="1"/>
            <a:endParaRPr lang="en-US" dirty="0"/>
          </a:p>
          <a:p>
            <a:r>
              <a:rPr lang="en-US" dirty="0"/>
              <a:t>Lack of Treatment:</a:t>
            </a:r>
          </a:p>
          <a:p>
            <a:pPr lvl="1"/>
            <a:r>
              <a:rPr lang="en-US" dirty="0"/>
              <a:t>High emergency room utilization</a:t>
            </a:r>
          </a:p>
          <a:p>
            <a:pPr lvl="1"/>
            <a:r>
              <a:rPr lang="en-US" dirty="0"/>
              <a:t>Emergency responders – ambulance, police</a:t>
            </a:r>
          </a:p>
          <a:p>
            <a:pPr lvl="1"/>
            <a:r>
              <a:rPr lang="en-US" dirty="0"/>
              <a:t>Criminal justice expenses – prosecution, jail</a:t>
            </a:r>
          </a:p>
          <a:p>
            <a:pPr lvl="1"/>
            <a:r>
              <a:rPr lang="en-US" dirty="0"/>
              <a:t>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Waiver allowed Medicaid</a:t>
            </a:r>
            <a:r>
              <a:rPr lang="en-US" baseline="0" dirty="0"/>
              <a:t> coverage for adults that would otherwise not get treatment or need treatment provided for using local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1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Knew the system was failing to address the need, was too slow, was absent where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DBHR houses SOTA</a:t>
            </a:r>
          </a:p>
          <a:p>
            <a:r>
              <a:rPr lang="en-US" baseline="0" dirty="0"/>
              <a:t>Supporter of OTP services</a:t>
            </a:r>
          </a:p>
          <a:p>
            <a:r>
              <a:rPr lang="en-US" baseline="0" dirty="0"/>
              <a:t>Began engaging with communities asking for OTP services</a:t>
            </a:r>
          </a:p>
          <a:p>
            <a:r>
              <a:rPr lang="en-US" baseline="0" dirty="0"/>
              <a:t>Found ways to allocate funds</a:t>
            </a:r>
          </a:p>
          <a:p>
            <a:r>
              <a:rPr lang="en-US" baseline="0" dirty="0"/>
              <a:t>Because funding had been so short, OTPs were suffering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DBHR is our accreditation body.</a:t>
            </a:r>
          </a:p>
          <a:p>
            <a:r>
              <a:rPr lang="en-US" dirty="0"/>
              <a:t>SOTA is extremely supportive of OTPs.  Advocates on behalf of industry.</a:t>
            </a:r>
            <a:r>
              <a:rPr lang="en-US" baseline="0" dirty="0"/>
              <a:t>  Works closely with HCA.</a:t>
            </a:r>
          </a:p>
          <a:p>
            <a:r>
              <a:rPr lang="en-US" baseline="0" dirty="0"/>
              <a:t>DBHR has history of objectively examining services through alliance with UW and with state Research and Data Analysis</a:t>
            </a:r>
          </a:p>
          <a:p>
            <a:r>
              <a:rPr lang="en-US" baseline="0" dirty="0"/>
              <a:t>Both HCA and DBHR clearly understood that more OTP services would REDUCE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B6AA5-09AB-4F77-BD9F-BB539F8C52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627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438400"/>
            <a:ext cx="5562600" cy="1470025"/>
          </a:xfrm>
        </p:spPr>
        <p:txBody>
          <a:bodyPr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1752" y="4953000"/>
            <a:ext cx="5367848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08E3-378A-0E4F-B8D4-B8959293782F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163934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HeadETS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7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>
            <a:lvl1pPr marL="228600" indent="-228600">
              <a:buClr>
                <a:srgbClr val="019C2E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-228600">
              <a:buClr>
                <a:schemeClr val="bg2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1688" indent="-3175">
              <a:buFontTx/>
              <a:buNone/>
              <a:defRPr>
                <a:solidFill>
                  <a:srgbClr val="595959"/>
                </a:solidFill>
              </a:defRPr>
            </a:lvl3pPr>
            <a:lvl4pPr marL="798513" indent="0">
              <a:buFontTx/>
              <a:buNone/>
              <a:defRPr>
                <a:solidFill>
                  <a:srgbClr val="595959"/>
                </a:solidFill>
              </a:defRPr>
            </a:lvl4pPr>
            <a:lvl5pPr marL="798513" indent="0">
              <a:buFontTx/>
              <a:buNone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1295400" cy="441325"/>
          </a:xfrm>
        </p:spPr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381000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BD055FE-2247-4ABC-8AEC-89F31B6FD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7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Slide.jpg"/>
          <p:cNvPicPr>
            <a:picLocks noChangeAspect="1"/>
          </p:cNvPicPr>
          <p:nvPr userDrawn="1"/>
        </p:nvPicPr>
        <p:blipFill>
          <a:blip r:embed="rId2"/>
          <a:srcRect l="9147" r="5873"/>
          <a:stretch>
            <a:fillRect/>
          </a:stretch>
        </p:blipFill>
        <p:spPr>
          <a:xfrm>
            <a:off x="0" y="76200"/>
            <a:ext cx="9203238" cy="666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4778375"/>
          </a:xfrm>
        </p:spPr>
        <p:txBody>
          <a:bodyPr anchor="ctr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595533"/>
            <a:ext cx="9144000" cy="262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1CA0-6110-6A45-9700-79DBC5B7E540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8486-B8DC-EC4C-B0A3-0909BED1223A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69D7-62FA-FA4D-8492-C9DF022F31AF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E161-21EB-9E41-8521-EAB0A5C6FFA8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1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_Template1.jpg"/>
          <p:cNvPicPr>
            <a:picLocks noChangeAspect="1"/>
          </p:cNvPicPr>
          <p:nvPr userDrawn="1"/>
        </p:nvPicPr>
        <p:blipFill>
          <a:blip r:embed="rId9"/>
          <a:srcRect t="87813"/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pic>
        <p:nvPicPr>
          <p:cNvPr id="7" name="Picture 6" descr="TopHeadETSppt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871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00801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BF59-45E1-8B45-A014-4E124EDCFCE5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DD9C3"/>
                </a:solidFill>
              </a:defRPr>
            </a:lvl1pPr>
          </a:lstStyle>
          <a:p>
            <a:fld id="{1BD055FE-2247-4ABC-8AEC-89F31B6FD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019C2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7013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86000"/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Evergreen Treatment Services (ETS)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953000"/>
            <a:ext cx="5334000" cy="1143000"/>
          </a:xfrm>
        </p:spPr>
        <p:txBody>
          <a:bodyPr/>
          <a:lstStyle/>
          <a:p>
            <a:r>
              <a:rPr lang="en-US" dirty="0"/>
              <a:t>How Medicaid Expansion Helped OTPs in Washington State</a:t>
            </a:r>
          </a:p>
        </p:txBody>
      </p:sp>
    </p:spTree>
    <p:extLst>
      <p:ext uri="{BB962C8B-B14F-4D97-AF65-F5344CB8AC3E}">
        <p14:creationId xmlns:p14="http://schemas.microsoft.com/office/powerpoint/2010/main" val="280690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at State Level – Expand 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DSHS Division of Behavioral Health and Recovery </a:t>
            </a:r>
          </a:p>
          <a:p>
            <a:r>
              <a:rPr lang="en-US" dirty="0"/>
              <a:t>State Opioid Treatment Authority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EE4F-50F6-0C4A-B4BE-5CDE9B996D7C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7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Medicaid Expansion: DBHR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DSHS Division of Behavioral Health and Recovery:</a:t>
            </a:r>
          </a:p>
          <a:p>
            <a:pPr lvl="1"/>
            <a:r>
              <a:rPr lang="en-US" dirty="0"/>
              <a:t>Houses the State Opioid Treatment Authority (SOTA)</a:t>
            </a:r>
          </a:p>
          <a:p>
            <a:pPr lvl="1"/>
            <a:r>
              <a:rPr lang="en-US" dirty="0"/>
              <a:t>Is our accreditation body</a:t>
            </a:r>
          </a:p>
          <a:p>
            <a:pPr lvl="1"/>
            <a:r>
              <a:rPr lang="en-US" dirty="0"/>
              <a:t>Has conducted multiple cost-benefit and cost-effectiveness studies on SUD</a:t>
            </a:r>
          </a:p>
          <a:p>
            <a:pPr lvl="1"/>
            <a:r>
              <a:rPr lang="en-US" dirty="0"/>
              <a:t>2004 state analysis of Medicaid payment for OTP services vs those untreated:</a:t>
            </a:r>
          </a:p>
          <a:p>
            <a:pPr lvl="1"/>
            <a:r>
              <a:rPr lang="en-US" dirty="0"/>
              <a:t>Cost offset of $765 pp/per month</a:t>
            </a:r>
          </a:p>
          <a:p>
            <a:pPr lvl="2"/>
            <a:r>
              <a:rPr lang="en-US" dirty="0"/>
              <a:t>80% in medical costs</a:t>
            </a:r>
          </a:p>
          <a:p>
            <a:pPr lvl="2"/>
            <a:r>
              <a:rPr lang="en-US" dirty="0"/>
              <a:t>&gt;1 year of treatment = greatest cost offset</a:t>
            </a:r>
          </a:p>
          <a:p>
            <a:pPr lvl="2"/>
            <a:r>
              <a:rPr lang="en-US" dirty="0"/>
              <a:t>Longer stays = reduced criminal re-arrest and conviction</a:t>
            </a:r>
          </a:p>
          <a:p>
            <a:pPr lvl="2"/>
            <a:r>
              <a:rPr lang="en-US" sz="1200" dirty="0"/>
              <a:t>Reference:  https://www.dshs.wa.gov/sites/default/files/SESA/rda/documents/research-4-49.pdf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9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DBHR Helped OTPs with Medicaid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DBHR began supporting county requests for OTPs</a:t>
            </a:r>
          </a:p>
          <a:p>
            <a:r>
              <a:rPr lang="en-US" dirty="0"/>
              <a:t>Find ways to reallocate funds to support OTPs</a:t>
            </a:r>
          </a:p>
          <a:p>
            <a:pPr lvl="1"/>
            <a:r>
              <a:rPr lang="en-US" dirty="0"/>
              <a:t>Transportation dollars – Medicaid transport reallocated to treatment delivery</a:t>
            </a:r>
          </a:p>
          <a:p>
            <a:r>
              <a:rPr lang="en-US" dirty="0"/>
              <a:t>Supported 2 bundled rate increases in 2015</a:t>
            </a:r>
          </a:p>
          <a:p>
            <a:r>
              <a:rPr lang="en-US" dirty="0"/>
              <a:t>Badly needed infrastructure investments</a:t>
            </a:r>
          </a:p>
          <a:p>
            <a:pPr lvl="1"/>
            <a:r>
              <a:rPr lang="en-US" dirty="0"/>
              <a:t>Capital, administrative</a:t>
            </a:r>
          </a:p>
          <a:p>
            <a:r>
              <a:rPr lang="en-US" dirty="0"/>
              <a:t>Salary improvements</a:t>
            </a:r>
          </a:p>
          <a:p>
            <a:pPr lvl="1"/>
            <a:r>
              <a:rPr lang="en-US" dirty="0"/>
              <a:t>Many staff had not seen salary increase in more than 4 years</a:t>
            </a:r>
          </a:p>
          <a:p>
            <a:pPr lvl="1"/>
            <a:r>
              <a:rPr lang="en-US" dirty="0"/>
              <a:t>We were losing good staff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ETS Grays Harbor Clinic - 2014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649" y="1066800"/>
            <a:ext cx="7163902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897359" y="3559620"/>
            <a:ext cx="457200" cy="422031"/>
          </a:xfrm>
          <a:prstGeom prst="star5">
            <a:avLst>
              <a:gd name="adj" fmla="val 1684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ETS Grays Harbor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Hoquiam, Washington</a:t>
            </a:r>
          </a:p>
          <a:p>
            <a:r>
              <a:rPr lang="en-US" dirty="0"/>
              <a:t>Rural (pop 71,000, 2200 </a:t>
            </a:r>
            <a:r>
              <a:rPr lang="en-US" dirty="0" err="1"/>
              <a:t>sq</a:t>
            </a:r>
            <a:r>
              <a:rPr lang="en-US" dirty="0"/>
              <a:t> miles,)</a:t>
            </a:r>
          </a:p>
          <a:p>
            <a:r>
              <a:rPr lang="en-US" dirty="0"/>
              <a:t>Declining timber, fishing industries</a:t>
            </a:r>
          </a:p>
          <a:p>
            <a:pPr lvl="1"/>
            <a:r>
              <a:rPr lang="en-US" dirty="0"/>
              <a:t>8.8% unemployment</a:t>
            </a:r>
          </a:p>
          <a:p>
            <a:r>
              <a:rPr lang="en-US" dirty="0"/>
              <a:t>Some of state’s worst health indicators</a:t>
            </a:r>
          </a:p>
          <a:p>
            <a:r>
              <a:rPr lang="en-US" i="1" dirty="0"/>
              <a:t>One of highest opioid overdose death rates in state</a:t>
            </a:r>
          </a:p>
          <a:p>
            <a:r>
              <a:rPr lang="en-US" dirty="0"/>
              <a:t>Syringe exchange utilization:</a:t>
            </a:r>
          </a:p>
          <a:p>
            <a:pPr lvl="1"/>
            <a:r>
              <a:rPr lang="en-US" i="1" dirty="0"/>
              <a:t># needles exchanged is on par with King County (Seattle)</a:t>
            </a:r>
          </a:p>
          <a:p>
            <a:r>
              <a:rPr lang="en-US" dirty="0"/>
              <a:t>Only treatment = local hospital which restricted Medicaid admissions due to low reimbursement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2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ETS Grays Harbor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serving n=350 patients</a:t>
            </a:r>
          </a:p>
          <a:p>
            <a:r>
              <a:rPr lang="en-US" dirty="0"/>
              <a:t>Reduced annual Medicaid transportation costs by several millions of dollars</a:t>
            </a:r>
          </a:p>
          <a:p>
            <a:pPr lvl="1"/>
            <a:r>
              <a:rPr lang="en-US" dirty="0"/>
              <a:t>More $ was spent on transporting 50 patients to out-of-county OTPs than on the </a:t>
            </a:r>
            <a:r>
              <a:rPr lang="en-US" u="sng" dirty="0"/>
              <a:t>entire</a:t>
            </a:r>
            <a:r>
              <a:rPr lang="en-US" dirty="0"/>
              <a:t> clinic’s needed treatment budget.</a:t>
            </a:r>
          </a:p>
          <a:p>
            <a:r>
              <a:rPr lang="en-US" dirty="0"/>
              <a:t>Reduced crime</a:t>
            </a:r>
          </a:p>
          <a:p>
            <a:r>
              <a:rPr lang="en-US" dirty="0"/>
              <a:t>Employment, family health, primary care improvements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3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DBHR: More OTPs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2013 and 2016, 3 more OTPs opened in the state </a:t>
            </a:r>
          </a:p>
          <a:p>
            <a:pPr lvl="1"/>
            <a:r>
              <a:rPr lang="en-US" dirty="0"/>
              <a:t>Includes 2 by ETS</a:t>
            </a:r>
          </a:p>
          <a:p>
            <a:r>
              <a:rPr lang="en-US" dirty="0"/>
              <a:t>In 2015, state legislature and DBHR approved 2 Medicaid bundled rate increases for OTPs totaling $2.16 pp/day.</a:t>
            </a:r>
          </a:p>
          <a:p>
            <a:pPr lvl="1"/>
            <a:r>
              <a:rPr lang="en-US" dirty="0"/>
              <a:t>Long overdue salary increases</a:t>
            </a:r>
          </a:p>
          <a:p>
            <a:pPr lvl="1"/>
            <a:r>
              <a:rPr lang="en-US" dirty="0"/>
              <a:t>Infrastructure investment: administrative and physical plant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DBHR: Expanding Access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counties with ETS clinics raised patient census cap</a:t>
            </a:r>
          </a:p>
          <a:p>
            <a:pPr lvl="1"/>
            <a:r>
              <a:rPr lang="en-US" dirty="0"/>
              <a:t>ETS patient census increased by n=1000</a:t>
            </a:r>
          </a:p>
          <a:p>
            <a:r>
              <a:rPr lang="en-US" dirty="0"/>
              <a:t>Expanded dispensary hours</a:t>
            </a:r>
          </a:p>
          <a:p>
            <a:r>
              <a:rPr lang="en-US" dirty="0"/>
              <a:t>Specialized programming for targeted patient groups:</a:t>
            </a:r>
          </a:p>
          <a:p>
            <a:pPr lvl="1"/>
            <a:r>
              <a:rPr lang="en-US" dirty="0"/>
              <a:t>Needing more intensive programming to stabilize</a:t>
            </a:r>
          </a:p>
          <a:p>
            <a:pPr lvl="1"/>
            <a:r>
              <a:rPr lang="en-US" dirty="0"/>
              <a:t>Accommodating a broader range of work hours</a:t>
            </a:r>
          </a:p>
          <a:p>
            <a:pPr lvl="1"/>
            <a:r>
              <a:rPr lang="en-US" dirty="0"/>
              <a:t>Specialized buprenorphine dispensing hours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Medicaid Expansion: Health Care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State Health Care Authority:</a:t>
            </a:r>
          </a:p>
          <a:p>
            <a:pPr lvl="1"/>
            <a:r>
              <a:rPr lang="en-US" dirty="0"/>
              <a:t>2013: new Chief Medical Officer and Deputy Chief Medical Officer </a:t>
            </a:r>
          </a:p>
          <a:p>
            <a:pPr lvl="2"/>
            <a:r>
              <a:rPr lang="en-US" dirty="0"/>
              <a:t>Suboxone prescriber</a:t>
            </a:r>
          </a:p>
          <a:p>
            <a:pPr lvl="2"/>
            <a:r>
              <a:rPr lang="en-US" dirty="0"/>
              <a:t>Understands cost-effectiveness of expanded treatment</a:t>
            </a:r>
          </a:p>
          <a:p>
            <a:r>
              <a:rPr lang="en-US" dirty="0"/>
              <a:t>Lifted lifetime Medicaid restriction on </a:t>
            </a:r>
            <a:r>
              <a:rPr lang="en-US" dirty="0" err="1"/>
              <a:t>bup</a:t>
            </a:r>
            <a:r>
              <a:rPr lang="en-US" dirty="0"/>
              <a:t> prescriptions</a:t>
            </a:r>
          </a:p>
          <a:p>
            <a:r>
              <a:rPr lang="en-US" dirty="0"/>
              <a:t>Clarified state rules so OTPs can dispense </a:t>
            </a:r>
            <a:r>
              <a:rPr lang="en-US" dirty="0" err="1"/>
              <a:t>bup</a:t>
            </a:r>
            <a:endParaRPr lang="en-US" dirty="0"/>
          </a:p>
          <a:p>
            <a:r>
              <a:rPr lang="en-US" dirty="0"/>
              <a:t>Required MCOs to contract with OTPs on dispensed </a:t>
            </a:r>
            <a:r>
              <a:rPr lang="en-US" dirty="0" err="1"/>
              <a:t>bup</a:t>
            </a:r>
            <a:r>
              <a:rPr lang="en-US" dirty="0"/>
              <a:t> </a:t>
            </a:r>
          </a:p>
          <a:p>
            <a:r>
              <a:rPr lang="en-US" dirty="0"/>
              <a:t>Facilitated OTPs dispending naloxone kits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DBHR and HCA Partnership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OTP guidance and support on: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insurance contracting</a:t>
            </a:r>
          </a:p>
          <a:p>
            <a:pPr lvl="1"/>
            <a:r>
              <a:rPr lang="en-US" dirty="0"/>
              <a:t>OTPs becoming Medical Homes</a:t>
            </a:r>
          </a:p>
          <a:p>
            <a:pPr lvl="1"/>
            <a:r>
              <a:rPr lang="en-US" dirty="0"/>
              <a:t>OTPs developing Office Based Opioid Treatment programs (prescriptions for Suboxone)</a:t>
            </a:r>
          </a:p>
          <a:p>
            <a:pPr lvl="1"/>
            <a:r>
              <a:rPr lang="en-US" dirty="0"/>
              <a:t>Use of telehealth</a:t>
            </a:r>
          </a:p>
          <a:p>
            <a:r>
              <a:rPr lang="en-US" dirty="0"/>
              <a:t>9 WA OTPs with SAMHSA exceptions for ARNPs and PA-Cs to write medical orders</a:t>
            </a:r>
          </a:p>
          <a:p>
            <a:pPr lvl="1"/>
            <a:r>
              <a:rPr lang="en-US" dirty="0"/>
              <a:t>Helped to control costs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6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Evergreen Treatment Services – 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 numCol="1">
            <a:normAutofit/>
          </a:bodyPr>
          <a:lstStyle/>
          <a:p>
            <a:r>
              <a:rPr lang="en-US" dirty="0"/>
              <a:t>ETS is a private, nonprofit that provides medication assisted treatment for adults with opioid use disorders</a:t>
            </a:r>
          </a:p>
          <a:p>
            <a:pPr lvl="1"/>
            <a:r>
              <a:rPr lang="en-US" dirty="0"/>
              <a:t>Serving more than 2,500 adults </a:t>
            </a:r>
          </a:p>
          <a:p>
            <a:pPr lvl="1"/>
            <a:r>
              <a:rPr lang="en-US" dirty="0"/>
              <a:t>4 locations in western Washington state</a:t>
            </a:r>
          </a:p>
          <a:p>
            <a:pPr lvl="1"/>
            <a:r>
              <a:rPr lang="en-US" dirty="0"/>
              <a:t>Dispense methadone and buprenorphine</a:t>
            </a:r>
          </a:p>
          <a:p>
            <a:r>
              <a:rPr lang="en-US" dirty="0"/>
              <a:t>Have started a Suboxone prescribing program</a:t>
            </a:r>
          </a:p>
          <a:p>
            <a:r>
              <a:rPr lang="en-US" dirty="0"/>
              <a:t>Beginning to offer integrated mental health and primary care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B8A2-61B5-E243-9B89-589A61808962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72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all this from a business perspective?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Patients are better served</a:t>
            </a:r>
          </a:p>
          <a:p>
            <a:r>
              <a:rPr lang="en-US" dirty="0"/>
              <a:t>ETS is a much stronger business </a:t>
            </a:r>
          </a:p>
          <a:p>
            <a:pPr lvl="1"/>
            <a:r>
              <a:rPr lang="en-US" dirty="0"/>
              <a:t>Revenue streams have diversified</a:t>
            </a:r>
          </a:p>
          <a:p>
            <a:pPr lvl="1"/>
            <a:r>
              <a:rPr lang="en-US" dirty="0"/>
              <a:t>Infrastructure has been strengthened</a:t>
            </a:r>
          </a:p>
          <a:p>
            <a:pPr lvl="1"/>
            <a:r>
              <a:rPr lang="en-US" dirty="0"/>
              <a:t>Salaries are in line with other nonprofits</a:t>
            </a:r>
          </a:p>
          <a:p>
            <a:pPr lvl="1"/>
            <a:endParaRPr lang="en-US" dirty="0"/>
          </a:p>
          <a:p>
            <a:r>
              <a:rPr lang="en-US" dirty="0"/>
              <a:t>Future options available to ETS:</a:t>
            </a:r>
          </a:p>
          <a:p>
            <a:pPr lvl="1"/>
            <a:r>
              <a:rPr lang="en-US" dirty="0"/>
              <a:t>More contracts with 3</a:t>
            </a:r>
            <a:r>
              <a:rPr lang="en-US" baseline="30000" dirty="0"/>
              <a:t>rd</a:t>
            </a:r>
            <a:r>
              <a:rPr lang="en-US" dirty="0"/>
              <a:t> party insurance</a:t>
            </a:r>
          </a:p>
          <a:p>
            <a:pPr lvl="1"/>
            <a:r>
              <a:rPr lang="en-US" dirty="0" err="1"/>
              <a:t>Bup</a:t>
            </a:r>
            <a:r>
              <a:rPr lang="en-US" dirty="0"/>
              <a:t> dispensing as a separate program</a:t>
            </a:r>
          </a:p>
          <a:p>
            <a:pPr lvl="1"/>
            <a:r>
              <a:rPr lang="en-US" dirty="0"/>
              <a:t>Medical Home</a:t>
            </a:r>
          </a:p>
          <a:p>
            <a:pPr lvl="1"/>
            <a:r>
              <a:rPr lang="en-US" dirty="0"/>
              <a:t>More infrastructure (capital assets, administrative)</a:t>
            </a:r>
          </a:p>
          <a:p>
            <a:pPr lvl="1"/>
            <a:r>
              <a:rPr lang="en-US" dirty="0"/>
              <a:t>Continued diversification of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5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Federal, State, Local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Medicaid Expansion has helped OTPs to meaningfully contribute to addressing opioid epidemic</a:t>
            </a:r>
          </a:p>
          <a:p>
            <a:pPr lvl="1"/>
            <a:r>
              <a:rPr lang="en-US" dirty="0"/>
              <a:t>More points of service</a:t>
            </a:r>
          </a:p>
          <a:p>
            <a:pPr lvl="1"/>
            <a:r>
              <a:rPr lang="en-US" dirty="0"/>
              <a:t>More patients being served</a:t>
            </a:r>
          </a:p>
          <a:p>
            <a:pPr lvl="1"/>
            <a:r>
              <a:rPr lang="en-US" dirty="0"/>
              <a:t>Expand clinical programs for targeted populations</a:t>
            </a:r>
          </a:p>
          <a:p>
            <a:r>
              <a:rPr lang="en-US" dirty="0"/>
              <a:t>Has fostered key partnerships for system improvement</a:t>
            </a:r>
          </a:p>
          <a:p>
            <a:pPr lvl="1"/>
            <a:r>
              <a:rPr lang="en-US" dirty="0"/>
              <a:t>HCA and DBHR alignment has strengthened OTPs</a:t>
            </a:r>
          </a:p>
          <a:p>
            <a:pPr lvl="1"/>
            <a:r>
              <a:rPr lang="en-US" dirty="0"/>
              <a:t>Has helped Washington state engage in interdisciplinary discussions about community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Gains from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 Opioid Task Force</a:t>
            </a:r>
          </a:p>
          <a:p>
            <a:pPr lvl="1"/>
            <a:r>
              <a:rPr lang="en-US" dirty="0"/>
              <a:t>Prevention, medical disposal, prescribing practices</a:t>
            </a:r>
          </a:p>
          <a:p>
            <a:r>
              <a:rPr lang="en-US" dirty="0"/>
              <a:t>King County (Seattle):</a:t>
            </a:r>
          </a:p>
          <a:p>
            <a:pPr lvl="1"/>
            <a:r>
              <a:rPr lang="en-US" dirty="0"/>
              <a:t>Funding/loan assistance to open new OTP</a:t>
            </a:r>
          </a:p>
          <a:p>
            <a:pPr lvl="1"/>
            <a:r>
              <a:rPr lang="en-US" dirty="0"/>
              <a:t>County/city heroin task force</a:t>
            </a:r>
          </a:p>
          <a:p>
            <a:pPr lvl="2"/>
            <a:r>
              <a:rPr lang="en-US" dirty="0"/>
              <a:t>Eliminate OTP census cap</a:t>
            </a:r>
          </a:p>
          <a:p>
            <a:pPr lvl="2"/>
            <a:r>
              <a:rPr lang="en-US" dirty="0"/>
              <a:t>Provide low barrier </a:t>
            </a:r>
            <a:r>
              <a:rPr lang="en-US" dirty="0" err="1"/>
              <a:t>bup</a:t>
            </a:r>
            <a:r>
              <a:rPr lang="en-US" dirty="0"/>
              <a:t> prescriptions</a:t>
            </a:r>
          </a:p>
          <a:p>
            <a:pPr lvl="2"/>
            <a:r>
              <a:rPr lang="en-US" dirty="0"/>
              <a:t>Encourage MDs to become waivered and prescribe </a:t>
            </a:r>
            <a:r>
              <a:rPr lang="en-US" dirty="0" err="1"/>
              <a:t>bup</a:t>
            </a:r>
            <a:endParaRPr lang="en-US" dirty="0"/>
          </a:p>
          <a:p>
            <a:r>
              <a:rPr lang="en-US" dirty="0"/>
              <a:t>Rural Counties:</a:t>
            </a:r>
          </a:p>
          <a:p>
            <a:pPr lvl="1"/>
            <a:r>
              <a:rPr lang="en-US" dirty="0"/>
              <a:t>Obtaining service providers where none existed (esp. using telehealth)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9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Expansion Has Helped Washington State Respond to the Opioid Epidemic</a:t>
            </a:r>
          </a:p>
        </p:txBody>
      </p:sp>
    </p:spTree>
    <p:extLst>
      <p:ext uri="{BB962C8B-B14F-4D97-AF65-F5344CB8AC3E}">
        <p14:creationId xmlns:p14="http://schemas.microsoft.com/office/powerpoint/2010/main" val="103232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0425"/>
            <a:ext cx="7202487" cy="4778375"/>
          </a:xfrm>
        </p:spPr>
        <p:txBody>
          <a:bodyPr>
            <a:normAutofit/>
          </a:bodyPr>
          <a:lstStyle/>
          <a:p>
            <a:r>
              <a:rPr lang="en-US" sz="4800" dirty="0"/>
              <a:t>Scope of Opioid Epidemic in Washington State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566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Overdoses Have Been Climbing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8229600" cy="533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7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Rates Due to Opioids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0425"/>
            <a:ext cx="7202487" cy="4778375"/>
          </a:xfrm>
        </p:spPr>
        <p:txBody>
          <a:bodyPr>
            <a:normAutofit/>
          </a:bodyPr>
          <a:lstStyle/>
          <a:p>
            <a:r>
              <a:rPr lang="en-US" sz="4800" dirty="0"/>
              <a:t>Medicaid Expansion and OTPs in Washington State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2534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ACA enacted March 2010</a:t>
            </a:r>
          </a:p>
          <a:p>
            <a:endParaRPr lang="en-US" b="1" dirty="0"/>
          </a:p>
          <a:p>
            <a:r>
              <a:rPr lang="en-US" b="1" dirty="0"/>
              <a:t>Washington</a:t>
            </a:r>
            <a:r>
              <a:rPr lang="en-US" dirty="0"/>
              <a:t> was one of five </a:t>
            </a:r>
            <a:r>
              <a:rPr lang="en-US" b="1" dirty="0"/>
              <a:t>states</a:t>
            </a:r>
            <a:r>
              <a:rPr lang="en-US" dirty="0"/>
              <a:t> that utilized a provision in the ACA that allowed for early </a:t>
            </a:r>
            <a:r>
              <a:rPr lang="en-US" b="1" dirty="0"/>
              <a:t>expansion</a:t>
            </a:r>
            <a:r>
              <a:rPr lang="en-US" dirty="0"/>
              <a:t> of </a:t>
            </a:r>
            <a:r>
              <a:rPr lang="en-US" b="1" dirty="0"/>
              <a:t>Medicaid</a:t>
            </a:r>
            <a:r>
              <a:rPr lang="en-US" dirty="0"/>
              <a:t>, prior to 2014. </a:t>
            </a:r>
          </a:p>
          <a:p>
            <a:r>
              <a:rPr lang="en-US" dirty="0"/>
              <a:t>As of 2011, </a:t>
            </a:r>
            <a:r>
              <a:rPr lang="en-US" b="1" dirty="0"/>
              <a:t>Washington</a:t>
            </a:r>
            <a:r>
              <a:rPr lang="en-US" dirty="0"/>
              <a:t> was using a waiver from CMS to allow for federal funding to cover adults with incomes up to 133 percent of poverty.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8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Expansion in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of 2015, &gt;525,000 gained Medicaid or CHIP coverage. </a:t>
            </a:r>
          </a:p>
          <a:p>
            <a:r>
              <a:rPr lang="en-US" dirty="0"/>
              <a:t>Treatment for substance use disorders, including Opioid Treatment Program services became an essential benefit.</a:t>
            </a:r>
          </a:p>
          <a:p>
            <a:pPr lvl="1"/>
            <a:r>
              <a:rPr lang="en-US" dirty="0"/>
              <a:t>Provided access to MAT for an estimated </a:t>
            </a:r>
            <a:r>
              <a:rPr lang="en-US" b="1" u="sng" dirty="0"/>
              <a:t>40,000</a:t>
            </a:r>
            <a:r>
              <a:rPr lang="en-US" dirty="0"/>
              <a:t> in need in 2010</a:t>
            </a:r>
          </a:p>
          <a:p>
            <a:pPr lvl="1"/>
            <a:endParaRPr lang="en-US" dirty="0"/>
          </a:p>
          <a:p>
            <a:r>
              <a:rPr lang="en-US" i="1" dirty="0"/>
              <a:t>ACA provided needed funding for OTP services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Added Medicaid Coverage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coverage meant more treatment slots</a:t>
            </a:r>
          </a:p>
          <a:p>
            <a:pPr lvl="1"/>
            <a:r>
              <a:rPr lang="en-US" dirty="0"/>
              <a:t>Demand was suppressed when treatment was unavailable</a:t>
            </a:r>
          </a:p>
          <a:p>
            <a:pPr lvl="1"/>
            <a:r>
              <a:rPr lang="en-US" dirty="0"/>
              <a:t>Wait lists exceeded one year</a:t>
            </a:r>
          </a:p>
          <a:p>
            <a:pPr lvl="1"/>
            <a:r>
              <a:rPr lang="en-US" dirty="0"/>
              <a:t>Potential patients gave up trying to get in</a:t>
            </a:r>
          </a:p>
          <a:p>
            <a:pPr lvl="1"/>
            <a:r>
              <a:rPr lang="en-US" dirty="0"/>
              <a:t>Patients travelled hours per day to receive daily medication</a:t>
            </a:r>
          </a:p>
          <a:p>
            <a:pPr lvl="1"/>
            <a:r>
              <a:rPr lang="en-US" dirty="0"/>
              <a:t>Many paid out of pocket when they couldn’t afford to</a:t>
            </a:r>
          </a:p>
          <a:p>
            <a:endParaRPr lang="en-US" dirty="0"/>
          </a:p>
          <a:p>
            <a:r>
              <a:rPr lang="en-US" dirty="0"/>
              <a:t>Initiated collaboration between state &amp; local officials</a:t>
            </a:r>
          </a:p>
          <a:p>
            <a:pPr lvl="1"/>
            <a:r>
              <a:rPr lang="en-US" dirty="0"/>
              <a:t>How to meet the clinical need?</a:t>
            </a:r>
          </a:p>
          <a:p>
            <a:pPr lvl="1"/>
            <a:r>
              <a:rPr lang="en-US" dirty="0"/>
              <a:t>Meeting the demand will reduce societal costs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39CA-0746-D54F-BAAC-C70DDF428C1D}" type="datetime1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55FE-2247-4ABC-8AEC-89F31B6FD9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4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1595</Words>
  <Application>Microsoft Office PowerPoint</Application>
  <PresentationFormat>On-screen Show (4:3)</PresentationFormat>
  <Paragraphs>255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Evergreen Treatment Services (ETS)</vt:lpstr>
      <vt:lpstr>Evergreen Treatment Services – who we are</vt:lpstr>
      <vt:lpstr>Scope of Opioid Epidemic in Washington State</vt:lpstr>
      <vt:lpstr>Drug Overdoses Have Been Climbing</vt:lpstr>
      <vt:lpstr>Death Rates Due to Opioids</vt:lpstr>
      <vt:lpstr>Medicaid Expansion and OTPs in Washington State</vt:lpstr>
      <vt:lpstr>Context</vt:lpstr>
      <vt:lpstr>Medicaid Expansion in Washington</vt:lpstr>
      <vt:lpstr>How Did Added Medicaid Coverage Help?</vt:lpstr>
      <vt:lpstr>Discussions at State Level – Expand Treatment?</vt:lpstr>
      <vt:lpstr>Washington State Medicaid Expansion: DBHR</vt:lpstr>
      <vt:lpstr>How DBHR Helped OTPs with Medicaid Expansion</vt:lpstr>
      <vt:lpstr>Example: ETS Grays Harbor Clinic - 2014</vt:lpstr>
      <vt:lpstr>Example: ETS Grays Harbor Clinic</vt:lpstr>
      <vt:lpstr>Example: ETS Grays Harbor Clinic</vt:lpstr>
      <vt:lpstr>DBHR: More OTPs Open</vt:lpstr>
      <vt:lpstr>DBHR: Expanding Access to Care</vt:lpstr>
      <vt:lpstr>State Medicaid Expansion: Health Care Authority</vt:lpstr>
      <vt:lpstr>Combined DBHR and HCA Partnership Strength</vt:lpstr>
      <vt:lpstr>Result of all this from a business perspective?</vt:lpstr>
      <vt:lpstr>Alignment of Federal, State, Local Priorities</vt:lpstr>
      <vt:lpstr>Secondary Gains from Alignment</vt:lpstr>
      <vt:lpstr>Medicaid Expansion Has Helped Washington State Respond to the Opioid Epidemic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Evergreen Treatment Services</dc:title>
  <dc:creator>Sara Veltkamp</dc:creator>
  <cp:lastModifiedBy>Angelina Budija</cp:lastModifiedBy>
  <cp:revision>77</cp:revision>
  <dcterms:created xsi:type="dcterms:W3CDTF">2015-02-10T18:55:35Z</dcterms:created>
  <dcterms:modified xsi:type="dcterms:W3CDTF">2017-07-13T16:22:19Z</dcterms:modified>
</cp:coreProperties>
</file>