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3804" r:id="rId2"/>
  </p:sldMasterIdLst>
  <p:notesMasterIdLst>
    <p:notesMasterId r:id="rId16"/>
  </p:notesMasterIdLst>
  <p:sldIdLst>
    <p:sldId id="6097" r:id="rId3"/>
    <p:sldId id="1206" r:id="rId4"/>
    <p:sldId id="1205" r:id="rId5"/>
    <p:sldId id="304" r:id="rId6"/>
    <p:sldId id="6202" r:id="rId7"/>
    <p:sldId id="6690" r:id="rId8"/>
    <p:sldId id="6766" r:id="rId9"/>
    <p:sldId id="6729" r:id="rId10"/>
    <p:sldId id="6730" r:id="rId11"/>
    <p:sldId id="6728" r:id="rId12"/>
    <p:sldId id="263" r:id="rId13"/>
    <p:sldId id="6210" r:id="rId14"/>
    <p:sldId id="6764" r:id="rId15"/>
  </p:sldIdLst>
  <p:sldSz cx="12192000" cy="6858000"/>
  <p:notesSz cx="9236075" cy="6950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rter, Linda (NIH/NINDS) [E]" initials="PL([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F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4" autoAdjust="0"/>
    <p:restoredTop sz="89955" autoAdjust="0"/>
  </p:normalViewPr>
  <p:slideViewPr>
    <p:cSldViewPr snapToGrid="0">
      <p:cViewPr varScale="1">
        <p:scale>
          <a:sx n="104" d="100"/>
          <a:sy n="104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86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commentAuthors" Target="commentAuthor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8869F5-9A8F-8A43-8533-EB38F3FC2DA9}" type="doc">
      <dgm:prSet loTypeId="urn:microsoft.com/office/officeart/2005/8/layout/orgChar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385010F-C06C-3042-B1A1-9C8B56A8E962}">
      <dgm:prSet phldrT="[Text]"/>
      <dgm:spPr/>
      <dgm:t>
        <a:bodyPr/>
        <a:lstStyle/>
        <a:p>
          <a:r>
            <a:rPr lang="en-US" dirty="0"/>
            <a:t>Coordination and Translation Center</a:t>
          </a:r>
        </a:p>
      </dgm:t>
    </dgm:pt>
    <dgm:pt modelId="{BB9D1887-7C43-E44D-A4FC-D84E1E1A4D05}" type="parTrans" cxnId="{912BD58C-5F8E-D848-88BD-98D921DBAC9D}">
      <dgm:prSet/>
      <dgm:spPr/>
      <dgm:t>
        <a:bodyPr/>
        <a:lstStyle/>
        <a:p>
          <a:endParaRPr lang="en-US"/>
        </a:p>
      </dgm:t>
    </dgm:pt>
    <dgm:pt modelId="{5E324497-0429-BF49-BBD3-827AC1D55E3A}" type="sibTrans" cxnId="{912BD58C-5F8E-D848-88BD-98D921DBAC9D}">
      <dgm:prSet/>
      <dgm:spPr/>
      <dgm:t>
        <a:bodyPr/>
        <a:lstStyle/>
        <a:p>
          <a:endParaRPr lang="en-US"/>
        </a:p>
      </dgm:t>
    </dgm:pt>
    <dgm:pt modelId="{E92DE8BB-B6AC-5846-B871-FCE443D56318}">
      <dgm:prSet phldrT="[Text]"/>
      <dgm:spPr/>
      <dgm:t>
        <a:bodyPr/>
        <a:lstStyle/>
        <a:p>
          <a:r>
            <a:rPr lang="en-US" dirty="0"/>
            <a:t>Capacity Building</a:t>
          </a:r>
        </a:p>
      </dgm:t>
    </dgm:pt>
    <dgm:pt modelId="{161094E2-AB12-E14B-8F42-BF069C857279}" type="parTrans" cxnId="{2E4A19BA-5EFC-D344-96D9-30C9E96D0B62}">
      <dgm:prSet/>
      <dgm:spPr/>
      <dgm:t>
        <a:bodyPr/>
        <a:lstStyle/>
        <a:p>
          <a:endParaRPr lang="en-US"/>
        </a:p>
      </dgm:t>
    </dgm:pt>
    <dgm:pt modelId="{27584EDE-8A5A-2C4F-BFE6-8E16022580A4}" type="sibTrans" cxnId="{2E4A19BA-5EFC-D344-96D9-30C9E96D0B62}">
      <dgm:prSet/>
      <dgm:spPr/>
      <dgm:t>
        <a:bodyPr/>
        <a:lstStyle/>
        <a:p>
          <a:endParaRPr lang="en-US"/>
        </a:p>
      </dgm:t>
    </dgm:pt>
    <dgm:pt modelId="{04FCBBAE-D1DA-4748-8780-D46949D246D5}">
      <dgm:prSet phldrT="[Text]"/>
      <dgm:spPr/>
      <dgm:t>
        <a:bodyPr/>
        <a:lstStyle/>
        <a:p>
          <a:r>
            <a:rPr lang="en-US" dirty="0"/>
            <a:t>Dissemination +Stakeholder Engagement</a:t>
          </a:r>
        </a:p>
      </dgm:t>
    </dgm:pt>
    <dgm:pt modelId="{9AC352DA-FF1C-5A47-8FFB-2C5E1793004B}" type="parTrans" cxnId="{A1CB2DAB-B23D-8447-9901-AF8F4A163D24}">
      <dgm:prSet/>
      <dgm:spPr/>
      <dgm:t>
        <a:bodyPr/>
        <a:lstStyle/>
        <a:p>
          <a:endParaRPr lang="en-US"/>
        </a:p>
      </dgm:t>
    </dgm:pt>
    <dgm:pt modelId="{9E04F3BF-D1E2-294A-AE58-A16429816CC9}" type="sibTrans" cxnId="{A1CB2DAB-B23D-8447-9901-AF8F4A163D24}">
      <dgm:prSet/>
      <dgm:spPr/>
      <dgm:t>
        <a:bodyPr/>
        <a:lstStyle/>
        <a:p>
          <a:endParaRPr lang="en-US"/>
        </a:p>
      </dgm:t>
    </dgm:pt>
    <dgm:pt modelId="{A4DAD410-8809-8E4D-AAC3-30C57587CB7F}">
      <dgm:prSet phldrT="[Text]"/>
      <dgm:spPr/>
      <dgm:t>
        <a:bodyPr/>
        <a:lstStyle/>
        <a:p>
          <a:r>
            <a:rPr lang="en-US" dirty="0"/>
            <a:t>Administrative</a:t>
          </a:r>
        </a:p>
      </dgm:t>
    </dgm:pt>
    <dgm:pt modelId="{D8E80BAF-850F-1A4E-AF93-79CAD16410E1}" type="parTrans" cxnId="{3A7B28F4-27D6-8743-9475-FEF2C7B27265}">
      <dgm:prSet/>
      <dgm:spPr/>
      <dgm:t>
        <a:bodyPr/>
        <a:lstStyle/>
        <a:p>
          <a:endParaRPr lang="en-US"/>
        </a:p>
      </dgm:t>
    </dgm:pt>
    <dgm:pt modelId="{86BF7BFD-96C2-5A4B-B15E-FF872852D268}" type="sibTrans" cxnId="{3A7B28F4-27D6-8743-9475-FEF2C7B27265}">
      <dgm:prSet/>
      <dgm:spPr/>
      <dgm:t>
        <a:bodyPr/>
        <a:lstStyle/>
        <a:p>
          <a:endParaRPr lang="en-US"/>
        </a:p>
      </dgm:t>
    </dgm:pt>
    <dgm:pt modelId="{673FF1D6-5B07-FD48-9BB4-EA4D6E80CB3A}">
      <dgm:prSet phldrT="[Text]"/>
      <dgm:spPr/>
      <dgm:t>
        <a:bodyPr/>
        <a:lstStyle/>
        <a:p>
          <a:r>
            <a:rPr lang="en-US" dirty="0"/>
            <a:t>Implementation +Translational Research</a:t>
          </a:r>
        </a:p>
      </dgm:t>
    </dgm:pt>
    <dgm:pt modelId="{93F8A3BC-6872-DD42-8060-4CD6DAABA4D1}" type="parTrans" cxnId="{FE16750C-C00A-9046-A6CF-AE7655C14460}">
      <dgm:prSet/>
      <dgm:spPr/>
      <dgm:t>
        <a:bodyPr/>
        <a:lstStyle/>
        <a:p>
          <a:endParaRPr lang="en-US"/>
        </a:p>
      </dgm:t>
    </dgm:pt>
    <dgm:pt modelId="{058089F4-445F-064A-8DE5-11652180F43D}" type="sibTrans" cxnId="{FE16750C-C00A-9046-A6CF-AE7655C14460}">
      <dgm:prSet/>
      <dgm:spPr/>
      <dgm:t>
        <a:bodyPr/>
        <a:lstStyle/>
        <a:p>
          <a:endParaRPr lang="en-US"/>
        </a:p>
      </dgm:t>
    </dgm:pt>
    <dgm:pt modelId="{37C1CDAC-6241-8043-B6CF-545422FC5CEB}">
      <dgm:prSet phldrT="[Text]"/>
      <dgm:spPr/>
      <dgm:t>
        <a:bodyPr/>
        <a:lstStyle/>
        <a:p>
          <a:r>
            <a:rPr lang="en-US" dirty="0"/>
            <a:t>Rapid Response and Pilot Research</a:t>
          </a:r>
        </a:p>
      </dgm:t>
    </dgm:pt>
    <dgm:pt modelId="{6ED159B4-FC3A-374B-AB39-E113782FE6A1}" type="parTrans" cxnId="{A039354C-D561-F048-B121-42F1C264087D}">
      <dgm:prSet/>
      <dgm:spPr/>
      <dgm:t>
        <a:bodyPr/>
        <a:lstStyle/>
        <a:p>
          <a:endParaRPr lang="en-US"/>
        </a:p>
      </dgm:t>
    </dgm:pt>
    <dgm:pt modelId="{A173F041-FD86-1A42-8E1D-E98C45A75A75}" type="sibTrans" cxnId="{A039354C-D561-F048-B121-42F1C264087D}">
      <dgm:prSet/>
      <dgm:spPr/>
      <dgm:t>
        <a:bodyPr/>
        <a:lstStyle/>
        <a:p>
          <a:endParaRPr lang="en-US"/>
        </a:p>
      </dgm:t>
    </dgm:pt>
    <dgm:pt modelId="{0CBF2918-131E-7D49-A0BA-8DD85D95F3E0}">
      <dgm:prSet phldrT="[Text]"/>
      <dgm:spPr/>
      <dgm:t>
        <a:bodyPr/>
        <a:lstStyle/>
        <a:p>
          <a:r>
            <a:rPr lang="en-US" dirty="0"/>
            <a:t>Community Stakeholder Resources</a:t>
          </a:r>
        </a:p>
      </dgm:t>
    </dgm:pt>
    <dgm:pt modelId="{73466A36-AFAC-0647-98CC-0105E4D204CF}" type="parTrans" cxnId="{83A06C4F-81B0-F94B-B3A3-A3B68C4EB4F9}">
      <dgm:prSet/>
      <dgm:spPr/>
      <dgm:t>
        <a:bodyPr/>
        <a:lstStyle/>
        <a:p>
          <a:endParaRPr lang="en-US"/>
        </a:p>
      </dgm:t>
    </dgm:pt>
    <dgm:pt modelId="{879E33C6-CE7F-A346-8F82-FE0778A72E73}" type="sibTrans" cxnId="{83A06C4F-81B0-F94B-B3A3-A3B68C4EB4F9}">
      <dgm:prSet/>
      <dgm:spPr/>
      <dgm:t>
        <a:bodyPr/>
        <a:lstStyle/>
        <a:p>
          <a:endParaRPr lang="en-US"/>
        </a:p>
      </dgm:t>
    </dgm:pt>
    <dgm:pt modelId="{7C65BFE0-71B1-5E40-9EC0-8A959AF70EFF}" type="pres">
      <dgm:prSet presAssocID="{978869F5-9A8F-8A43-8533-EB38F3FC2DA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E66D10E-58E7-0E4B-A7B8-CBB9D5041980}" type="pres">
      <dgm:prSet presAssocID="{2385010F-C06C-3042-B1A1-9C8B56A8E962}" presName="hierRoot1" presStyleCnt="0">
        <dgm:presLayoutVars>
          <dgm:hierBranch val="init"/>
        </dgm:presLayoutVars>
      </dgm:prSet>
      <dgm:spPr/>
    </dgm:pt>
    <dgm:pt modelId="{9E80309A-D007-E843-BEB3-E2214E6B79F1}" type="pres">
      <dgm:prSet presAssocID="{2385010F-C06C-3042-B1A1-9C8B56A8E962}" presName="rootComposite1" presStyleCnt="0"/>
      <dgm:spPr/>
    </dgm:pt>
    <dgm:pt modelId="{9061C7FF-639D-F343-85E2-F341C8B24C5D}" type="pres">
      <dgm:prSet presAssocID="{2385010F-C06C-3042-B1A1-9C8B56A8E96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EF18C8-6FC6-5441-84F9-C1DEC3278D29}" type="pres">
      <dgm:prSet presAssocID="{2385010F-C06C-3042-B1A1-9C8B56A8E96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68B0743-D77B-6B4E-B616-6679225EF85B}" type="pres">
      <dgm:prSet presAssocID="{2385010F-C06C-3042-B1A1-9C8B56A8E962}" presName="hierChild2" presStyleCnt="0"/>
      <dgm:spPr/>
    </dgm:pt>
    <dgm:pt modelId="{37AD54DB-2B31-1C48-AF75-C422767D4E3A}" type="pres">
      <dgm:prSet presAssocID="{D8E80BAF-850F-1A4E-AF93-79CAD16410E1}" presName="Name37" presStyleLbl="parChTrans1D2" presStyleIdx="0" presStyleCnt="6"/>
      <dgm:spPr/>
      <dgm:t>
        <a:bodyPr/>
        <a:lstStyle/>
        <a:p>
          <a:endParaRPr lang="en-US"/>
        </a:p>
      </dgm:t>
    </dgm:pt>
    <dgm:pt modelId="{3BC2CF3F-E3CF-9248-A3E1-F8CA603B5257}" type="pres">
      <dgm:prSet presAssocID="{A4DAD410-8809-8E4D-AAC3-30C57587CB7F}" presName="hierRoot2" presStyleCnt="0">
        <dgm:presLayoutVars>
          <dgm:hierBranch val="init"/>
        </dgm:presLayoutVars>
      </dgm:prSet>
      <dgm:spPr/>
    </dgm:pt>
    <dgm:pt modelId="{23B9E4AB-F6F8-2F4B-A8E8-08172BEDAB7E}" type="pres">
      <dgm:prSet presAssocID="{A4DAD410-8809-8E4D-AAC3-30C57587CB7F}" presName="rootComposite" presStyleCnt="0"/>
      <dgm:spPr/>
    </dgm:pt>
    <dgm:pt modelId="{21E2E9EA-054F-D449-8EB8-A4D64062578D}" type="pres">
      <dgm:prSet presAssocID="{A4DAD410-8809-8E4D-AAC3-30C57587CB7F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C22E10-E8A8-E646-B376-ABF76D645F5F}" type="pres">
      <dgm:prSet presAssocID="{A4DAD410-8809-8E4D-AAC3-30C57587CB7F}" presName="rootConnector" presStyleLbl="node2" presStyleIdx="0" presStyleCnt="6"/>
      <dgm:spPr/>
      <dgm:t>
        <a:bodyPr/>
        <a:lstStyle/>
        <a:p>
          <a:endParaRPr lang="en-US"/>
        </a:p>
      </dgm:t>
    </dgm:pt>
    <dgm:pt modelId="{87F94584-5094-E743-A18D-66D64C6D5514}" type="pres">
      <dgm:prSet presAssocID="{A4DAD410-8809-8E4D-AAC3-30C57587CB7F}" presName="hierChild4" presStyleCnt="0"/>
      <dgm:spPr/>
    </dgm:pt>
    <dgm:pt modelId="{6C5B35D9-F9D8-2746-8907-D4FD705B4600}" type="pres">
      <dgm:prSet presAssocID="{A4DAD410-8809-8E4D-AAC3-30C57587CB7F}" presName="hierChild5" presStyleCnt="0"/>
      <dgm:spPr/>
    </dgm:pt>
    <dgm:pt modelId="{2E89B18B-5731-4B4D-8FA0-B5592F8F3B4D}" type="pres">
      <dgm:prSet presAssocID="{161094E2-AB12-E14B-8F42-BF069C857279}" presName="Name37" presStyleLbl="parChTrans1D2" presStyleIdx="1" presStyleCnt="6"/>
      <dgm:spPr/>
      <dgm:t>
        <a:bodyPr/>
        <a:lstStyle/>
        <a:p>
          <a:endParaRPr lang="en-US"/>
        </a:p>
      </dgm:t>
    </dgm:pt>
    <dgm:pt modelId="{7304D479-9A08-4141-B734-F2CCF502850B}" type="pres">
      <dgm:prSet presAssocID="{E92DE8BB-B6AC-5846-B871-FCE443D56318}" presName="hierRoot2" presStyleCnt="0">
        <dgm:presLayoutVars>
          <dgm:hierBranch val="init"/>
        </dgm:presLayoutVars>
      </dgm:prSet>
      <dgm:spPr/>
    </dgm:pt>
    <dgm:pt modelId="{814CF66B-A44E-4A42-B444-982E72967862}" type="pres">
      <dgm:prSet presAssocID="{E92DE8BB-B6AC-5846-B871-FCE443D56318}" presName="rootComposite" presStyleCnt="0"/>
      <dgm:spPr/>
    </dgm:pt>
    <dgm:pt modelId="{A5349810-83E7-E641-A075-995F049FC528}" type="pres">
      <dgm:prSet presAssocID="{E92DE8BB-B6AC-5846-B871-FCE443D56318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38B311-FB4F-5848-91A1-CAF2456061C2}" type="pres">
      <dgm:prSet presAssocID="{E92DE8BB-B6AC-5846-B871-FCE443D56318}" presName="rootConnector" presStyleLbl="node2" presStyleIdx="1" presStyleCnt="6"/>
      <dgm:spPr/>
      <dgm:t>
        <a:bodyPr/>
        <a:lstStyle/>
        <a:p>
          <a:endParaRPr lang="en-US"/>
        </a:p>
      </dgm:t>
    </dgm:pt>
    <dgm:pt modelId="{C4959B97-77AB-0743-8980-BFB841656442}" type="pres">
      <dgm:prSet presAssocID="{E92DE8BB-B6AC-5846-B871-FCE443D56318}" presName="hierChild4" presStyleCnt="0"/>
      <dgm:spPr/>
    </dgm:pt>
    <dgm:pt modelId="{68E7EBB6-C790-F446-AAD3-4831C46FA515}" type="pres">
      <dgm:prSet presAssocID="{E92DE8BB-B6AC-5846-B871-FCE443D56318}" presName="hierChild5" presStyleCnt="0"/>
      <dgm:spPr/>
    </dgm:pt>
    <dgm:pt modelId="{07BE0673-E96E-3C41-B396-0AF738822230}" type="pres">
      <dgm:prSet presAssocID="{9AC352DA-FF1C-5A47-8FFB-2C5E1793004B}" presName="Name37" presStyleLbl="parChTrans1D2" presStyleIdx="2" presStyleCnt="6"/>
      <dgm:spPr/>
      <dgm:t>
        <a:bodyPr/>
        <a:lstStyle/>
        <a:p>
          <a:endParaRPr lang="en-US"/>
        </a:p>
      </dgm:t>
    </dgm:pt>
    <dgm:pt modelId="{C233A961-6E88-3445-A20B-4E4BC1B97626}" type="pres">
      <dgm:prSet presAssocID="{04FCBBAE-D1DA-4748-8780-D46949D246D5}" presName="hierRoot2" presStyleCnt="0">
        <dgm:presLayoutVars>
          <dgm:hierBranch val="init"/>
        </dgm:presLayoutVars>
      </dgm:prSet>
      <dgm:spPr/>
    </dgm:pt>
    <dgm:pt modelId="{1F2CCBE7-713A-E54B-8D78-B02295A9A5DE}" type="pres">
      <dgm:prSet presAssocID="{04FCBBAE-D1DA-4748-8780-D46949D246D5}" presName="rootComposite" presStyleCnt="0"/>
      <dgm:spPr/>
    </dgm:pt>
    <dgm:pt modelId="{9C5EC6B7-B68B-8A46-BD12-7F9F38764A5F}" type="pres">
      <dgm:prSet presAssocID="{04FCBBAE-D1DA-4748-8780-D46949D246D5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374829-77B6-4E48-9BFF-53DE6686D08E}" type="pres">
      <dgm:prSet presAssocID="{04FCBBAE-D1DA-4748-8780-D46949D246D5}" presName="rootConnector" presStyleLbl="node2" presStyleIdx="2" presStyleCnt="6"/>
      <dgm:spPr/>
      <dgm:t>
        <a:bodyPr/>
        <a:lstStyle/>
        <a:p>
          <a:endParaRPr lang="en-US"/>
        </a:p>
      </dgm:t>
    </dgm:pt>
    <dgm:pt modelId="{94B79FE8-A002-5141-8C05-BFF5C387D678}" type="pres">
      <dgm:prSet presAssocID="{04FCBBAE-D1DA-4748-8780-D46949D246D5}" presName="hierChild4" presStyleCnt="0"/>
      <dgm:spPr/>
    </dgm:pt>
    <dgm:pt modelId="{00223002-9546-9244-A586-2FF57360D038}" type="pres">
      <dgm:prSet presAssocID="{04FCBBAE-D1DA-4748-8780-D46949D246D5}" presName="hierChild5" presStyleCnt="0"/>
      <dgm:spPr/>
    </dgm:pt>
    <dgm:pt modelId="{53928417-51EB-314F-BF04-3502A87BD3F1}" type="pres">
      <dgm:prSet presAssocID="{93F8A3BC-6872-DD42-8060-4CD6DAABA4D1}" presName="Name37" presStyleLbl="parChTrans1D2" presStyleIdx="3" presStyleCnt="6"/>
      <dgm:spPr/>
      <dgm:t>
        <a:bodyPr/>
        <a:lstStyle/>
        <a:p>
          <a:endParaRPr lang="en-US"/>
        </a:p>
      </dgm:t>
    </dgm:pt>
    <dgm:pt modelId="{60EA72B2-4139-1242-A1AF-90C0B0923A42}" type="pres">
      <dgm:prSet presAssocID="{673FF1D6-5B07-FD48-9BB4-EA4D6E80CB3A}" presName="hierRoot2" presStyleCnt="0">
        <dgm:presLayoutVars>
          <dgm:hierBranch val="init"/>
        </dgm:presLayoutVars>
      </dgm:prSet>
      <dgm:spPr/>
    </dgm:pt>
    <dgm:pt modelId="{F71397D5-15BD-D94F-8BAE-9D2DF71BF3B3}" type="pres">
      <dgm:prSet presAssocID="{673FF1D6-5B07-FD48-9BB4-EA4D6E80CB3A}" presName="rootComposite" presStyleCnt="0"/>
      <dgm:spPr/>
    </dgm:pt>
    <dgm:pt modelId="{46CEDBAF-13B9-F344-9425-EE809EC356D8}" type="pres">
      <dgm:prSet presAssocID="{673FF1D6-5B07-FD48-9BB4-EA4D6E80CB3A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20B72A-E861-7C45-B14C-125575F3D21D}" type="pres">
      <dgm:prSet presAssocID="{673FF1D6-5B07-FD48-9BB4-EA4D6E80CB3A}" presName="rootConnector" presStyleLbl="node2" presStyleIdx="3" presStyleCnt="6"/>
      <dgm:spPr/>
      <dgm:t>
        <a:bodyPr/>
        <a:lstStyle/>
        <a:p>
          <a:endParaRPr lang="en-US"/>
        </a:p>
      </dgm:t>
    </dgm:pt>
    <dgm:pt modelId="{F34F0B96-614A-E842-9365-FDB437CCC8E3}" type="pres">
      <dgm:prSet presAssocID="{673FF1D6-5B07-FD48-9BB4-EA4D6E80CB3A}" presName="hierChild4" presStyleCnt="0"/>
      <dgm:spPr/>
    </dgm:pt>
    <dgm:pt modelId="{3EFFAFC7-8827-A842-A5E7-84E1D5C2767E}" type="pres">
      <dgm:prSet presAssocID="{673FF1D6-5B07-FD48-9BB4-EA4D6E80CB3A}" presName="hierChild5" presStyleCnt="0"/>
      <dgm:spPr/>
    </dgm:pt>
    <dgm:pt modelId="{8AD6FAFB-5F22-8D49-A4DA-F4F6839C9213}" type="pres">
      <dgm:prSet presAssocID="{6ED159B4-FC3A-374B-AB39-E113782FE6A1}" presName="Name37" presStyleLbl="parChTrans1D2" presStyleIdx="4" presStyleCnt="6"/>
      <dgm:spPr/>
      <dgm:t>
        <a:bodyPr/>
        <a:lstStyle/>
        <a:p>
          <a:endParaRPr lang="en-US"/>
        </a:p>
      </dgm:t>
    </dgm:pt>
    <dgm:pt modelId="{9908D44A-7CCD-1540-AE41-95BCB0E3800D}" type="pres">
      <dgm:prSet presAssocID="{37C1CDAC-6241-8043-B6CF-545422FC5CEB}" presName="hierRoot2" presStyleCnt="0">
        <dgm:presLayoutVars>
          <dgm:hierBranch val="init"/>
        </dgm:presLayoutVars>
      </dgm:prSet>
      <dgm:spPr/>
    </dgm:pt>
    <dgm:pt modelId="{D4A29311-549D-D444-9D94-0C61DB29BE4A}" type="pres">
      <dgm:prSet presAssocID="{37C1CDAC-6241-8043-B6CF-545422FC5CEB}" presName="rootComposite" presStyleCnt="0"/>
      <dgm:spPr/>
    </dgm:pt>
    <dgm:pt modelId="{BDC26B7F-D9E7-3343-ACA3-2156A3D59F68}" type="pres">
      <dgm:prSet presAssocID="{37C1CDAC-6241-8043-B6CF-545422FC5CEB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F88EC6-55E8-9746-A7EC-FA43DF53E3AC}" type="pres">
      <dgm:prSet presAssocID="{37C1CDAC-6241-8043-B6CF-545422FC5CEB}" presName="rootConnector" presStyleLbl="node2" presStyleIdx="4" presStyleCnt="6"/>
      <dgm:spPr/>
      <dgm:t>
        <a:bodyPr/>
        <a:lstStyle/>
        <a:p>
          <a:endParaRPr lang="en-US"/>
        </a:p>
      </dgm:t>
    </dgm:pt>
    <dgm:pt modelId="{9EC63DE2-F663-AA40-A778-68B049054C07}" type="pres">
      <dgm:prSet presAssocID="{37C1CDAC-6241-8043-B6CF-545422FC5CEB}" presName="hierChild4" presStyleCnt="0"/>
      <dgm:spPr/>
    </dgm:pt>
    <dgm:pt modelId="{472AD8C1-FFFC-D04D-9CF9-46B5780A3225}" type="pres">
      <dgm:prSet presAssocID="{37C1CDAC-6241-8043-B6CF-545422FC5CEB}" presName="hierChild5" presStyleCnt="0"/>
      <dgm:spPr/>
    </dgm:pt>
    <dgm:pt modelId="{EED7D136-205A-E044-93E5-C27D6C604BFC}" type="pres">
      <dgm:prSet presAssocID="{73466A36-AFAC-0647-98CC-0105E4D204CF}" presName="Name37" presStyleLbl="parChTrans1D2" presStyleIdx="5" presStyleCnt="6"/>
      <dgm:spPr/>
      <dgm:t>
        <a:bodyPr/>
        <a:lstStyle/>
        <a:p>
          <a:endParaRPr lang="en-US"/>
        </a:p>
      </dgm:t>
    </dgm:pt>
    <dgm:pt modelId="{70E4FCCB-5E40-B44C-8E17-C813764039F3}" type="pres">
      <dgm:prSet presAssocID="{0CBF2918-131E-7D49-A0BA-8DD85D95F3E0}" presName="hierRoot2" presStyleCnt="0">
        <dgm:presLayoutVars>
          <dgm:hierBranch val="init"/>
        </dgm:presLayoutVars>
      </dgm:prSet>
      <dgm:spPr/>
    </dgm:pt>
    <dgm:pt modelId="{5C9F0EEE-5F6A-8744-85D1-947A2AEADC02}" type="pres">
      <dgm:prSet presAssocID="{0CBF2918-131E-7D49-A0BA-8DD85D95F3E0}" presName="rootComposite" presStyleCnt="0"/>
      <dgm:spPr/>
    </dgm:pt>
    <dgm:pt modelId="{714979E6-7444-2A4F-99BB-A52B79588FBC}" type="pres">
      <dgm:prSet presAssocID="{0CBF2918-131E-7D49-A0BA-8DD85D95F3E0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A9DAAC-B402-F54B-A9E9-AF91BDE3783C}" type="pres">
      <dgm:prSet presAssocID="{0CBF2918-131E-7D49-A0BA-8DD85D95F3E0}" presName="rootConnector" presStyleLbl="node2" presStyleIdx="5" presStyleCnt="6"/>
      <dgm:spPr/>
      <dgm:t>
        <a:bodyPr/>
        <a:lstStyle/>
        <a:p>
          <a:endParaRPr lang="en-US"/>
        </a:p>
      </dgm:t>
    </dgm:pt>
    <dgm:pt modelId="{AD27A531-CE2A-CB4A-AC10-F570A2B87200}" type="pres">
      <dgm:prSet presAssocID="{0CBF2918-131E-7D49-A0BA-8DD85D95F3E0}" presName="hierChild4" presStyleCnt="0"/>
      <dgm:spPr/>
    </dgm:pt>
    <dgm:pt modelId="{810B9CED-63EC-9245-802B-3C590993E460}" type="pres">
      <dgm:prSet presAssocID="{0CBF2918-131E-7D49-A0BA-8DD85D95F3E0}" presName="hierChild5" presStyleCnt="0"/>
      <dgm:spPr/>
    </dgm:pt>
    <dgm:pt modelId="{C9CC9106-3B1F-E947-A1C7-7627982FAB4C}" type="pres">
      <dgm:prSet presAssocID="{2385010F-C06C-3042-B1A1-9C8B56A8E962}" presName="hierChild3" presStyleCnt="0"/>
      <dgm:spPr/>
    </dgm:pt>
  </dgm:ptLst>
  <dgm:cxnLst>
    <dgm:cxn modelId="{A039354C-D561-F048-B121-42F1C264087D}" srcId="{2385010F-C06C-3042-B1A1-9C8B56A8E962}" destId="{37C1CDAC-6241-8043-B6CF-545422FC5CEB}" srcOrd="4" destOrd="0" parTransId="{6ED159B4-FC3A-374B-AB39-E113782FE6A1}" sibTransId="{A173F041-FD86-1A42-8E1D-E98C45A75A75}"/>
    <dgm:cxn modelId="{A4492D33-FC2C-2E46-AE46-3D03E1242A73}" type="presOf" srcId="{6ED159B4-FC3A-374B-AB39-E113782FE6A1}" destId="{8AD6FAFB-5F22-8D49-A4DA-F4F6839C9213}" srcOrd="0" destOrd="0" presId="urn:microsoft.com/office/officeart/2005/8/layout/orgChart1"/>
    <dgm:cxn modelId="{C071FAE0-647A-F843-81A6-CB35808CEC72}" type="presOf" srcId="{9AC352DA-FF1C-5A47-8FFB-2C5E1793004B}" destId="{07BE0673-E96E-3C41-B396-0AF738822230}" srcOrd="0" destOrd="0" presId="urn:microsoft.com/office/officeart/2005/8/layout/orgChart1"/>
    <dgm:cxn modelId="{A1CB2DAB-B23D-8447-9901-AF8F4A163D24}" srcId="{2385010F-C06C-3042-B1A1-9C8B56A8E962}" destId="{04FCBBAE-D1DA-4748-8780-D46949D246D5}" srcOrd="2" destOrd="0" parTransId="{9AC352DA-FF1C-5A47-8FFB-2C5E1793004B}" sibTransId="{9E04F3BF-D1E2-294A-AE58-A16429816CC9}"/>
    <dgm:cxn modelId="{FE16750C-C00A-9046-A6CF-AE7655C14460}" srcId="{2385010F-C06C-3042-B1A1-9C8B56A8E962}" destId="{673FF1D6-5B07-FD48-9BB4-EA4D6E80CB3A}" srcOrd="3" destOrd="0" parTransId="{93F8A3BC-6872-DD42-8060-4CD6DAABA4D1}" sibTransId="{058089F4-445F-064A-8DE5-11652180F43D}"/>
    <dgm:cxn modelId="{F97BF0C1-7EEE-684B-B25A-F37A98D5579F}" type="presOf" srcId="{2385010F-C06C-3042-B1A1-9C8B56A8E962}" destId="{9061C7FF-639D-F343-85E2-F341C8B24C5D}" srcOrd="0" destOrd="0" presId="urn:microsoft.com/office/officeart/2005/8/layout/orgChart1"/>
    <dgm:cxn modelId="{19654D42-B382-A146-B66A-96EA340B0D50}" type="presOf" srcId="{161094E2-AB12-E14B-8F42-BF069C857279}" destId="{2E89B18B-5731-4B4D-8FA0-B5592F8F3B4D}" srcOrd="0" destOrd="0" presId="urn:microsoft.com/office/officeart/2005/8/layout/orgChart1"/>
    <dgm:cxn modelId="{84762E38-5219-984F-9521-36A4D553ABF1}" type="presOf" srcId="{673FF1D6-5B07-FD48-9BB4-EA4D6E80CB3A}" destId="{46CEDBAF-13B9-F344-9425-EE809EC356D8}" srcOrd="0" destOrd="0" presId="urn:microsoft.com/office/officeart/2005/8/layout/orgChart1"/>
    <dgm:cxn modelId="{3DEFABC6-1A55-DA47-8951-050EAEBCEC84}" type="presOf" srcId="{A4DAD410-8809-8E4D-AAC3-30C57587CB7F}" destId="{21E2E9EA-054F-D449-8EB8-A4D64062578D}" srcOrd="0" destOrd="0" presId="urn:microsoft.com/office/officeart/2005/8/layout/orgChart1"/>
    <dgm:cxn modelId="{147F6C65-8FCE-9A4C-9AA7-AE07A9B5A840}" type="presOf" srcId="{93F8A3BC-6872-DD42-8060-4CD6DAABA4D1}" destId="{53928417-51EB-314F-BF04-3502A87BD3F1}" srcOrd="0" destOrd="0" presId="urn:microsoft.com/office/officeart/2005/8/layout/orgChart1"/>
    <dgm:cxn modelId="{A17EEA6E-A316-0642-9584-6531FCE7F987}" type="presOf" srcId="{37C1CDAC-6241-8043-B6CF-545422FC5CEB}" destId="{ADF88EC6-55E8-9746-A7EC-FA43DF53E3AC}" srcOrd="1" destOrd="0" presId="urn:microsoft.com/office/officeart/2005/8/layout/orgChart1"/>
    <dgm:cxn modelId="{11002128-FC27-734E-A453-7545E8DCE108}" type="presOf" srcId="{2385010F-C06C-3042-B1A1-9C8B56A8E962}" destId="{DDEF18C8-6FC6-5441-84F9-C1DEC3278D29}" srcOrd="1" destOrd="0" presId="urn:microsoft.com/office/officeart/2005/8/layout/orgChart1"/>
    <dgm:cxn modelId="{93315EF2-350F-6D43-9CA9-A883271A2BEC}" type="presOf" srcId="{673FF1D6-5B07-FD48-9BB4-EA4D6E80CB3A}" destId="{0720B72A-E861-7C45-B14C-125575F3D21D}" srcOrd="1" destOrd="0" presId="urn:microsoft.com/office/officeart/2005/8/layout/orgChart1"/>
    <dgm:cxn modelId="{2E4A19BA-5EFC-D344-96D9-30C9E96D0B62}" srcId="{2385010F-C06C-3042-B1A1-9C8B56A8E962}" destId="{E92DE8BB-B6AC-5846-B871-FCE443D56318}" srcOrd="1" destOrd="0" parTransId="{161094E2-AB12-E14B-8F42-BF069C857279}" sibTransId="{27584EDE-8A5A-2C4F-BFE6-8E16022580A4}"/>
    <dgm:cxn modelId="{912BD58C-5F8E-D848-88BD-98D921DBAC9D}" srcId="{978869F5-9A8F-8A43-8533-EB38F3FC2DA9}" destId="{2385010F-C06C-3042-B1A1-9C8B56A8E962}" srcOrd="0" destOrd="0" parTransId="{BB9D1887-7C43-E44D-A4FC-D84E1E1A4D05}" sibTransId="{5E324497-0429-BF49-BBD3-827AC1D55E3A}"/>
    <dgm:cxn modelId="{BBF912A0-B354-9249-8D98-6F126F171552}" type="presOf" srcId="{04FCBBAE-D1DA-4748-8780-D46949D246D5}" destId="{9C5EC6B7-B68B-8A46-BD12-7F9F38764A5F}" srcOrd="0" destOrd="0" presId="urn:microsoft.com/office/officeart/2005/8/layout/orgChart1"/>
    <dgm:cxn modelId="{3A7B28F4-27D6-8743-9475-FEF2C7B27265}" srcId="{2385010F-C06C-3042-B1A1-9C8B56A8E962}" destId="{A4DAD410-8809-8E4D-AAC3-30C57587CB7F}" srcOrd="0" destOrd="0" parTransId="{D8E80BAF-850F-1A4E-AF93-79CAD16410E1}" sibTransId="{86BF7BFD-96C2-5A4B-B15E-FF872852D268}"/>
    <dgm:cxn modelId="{54655BF2-9A99-5943-9F38-8B404074868A}" type="presOf" srcId="{37C1CDAC-6241-8043-B6CF-545422FC5CEB}" destId="{BDC26B7F-D9E7-3343-ACA3-2156A3D59F68}" srcOrd="0" destOrd="0" presId="urn:microsoft.com/office/officeart/2005/8/layout/orgChart1"/>
    <dgm:cxn modelId="{3F815F52-C60D-CB44-BD05-12D91185F62C}" type="presOf" srcId="{73466A36-AFAC-0647-98CC-0105E4D204CF}" destId="{EED7D136-205A-E044-93E5-C27D6C604BFC}" srcOrd="0" destOrd="0" presId="urn:microsoft.com/office/officeart/2005/8/layout/orgChart1"/>
    <dgm:cxn modelId="{F950D1FE-2FAB-C448-9416-75ADECCC3867}" type="presOf" srcId="{04FCBBAE-D1DA-4748-8780-D46949D246D5}" destId="{84374829-77B6-4E48-9BFF-53DE6686D08E}" srcOrd="1" destOrd="0" presId="urn:microsoft.com/office/officeart/2005/8/layout/orgChart1"/>
    <dgm:cxn modelId="{8537C928-B68E-1A4C-BA4B-BF9B3DFA8B60}" type="presOf" srcId="{0CBF2918-131E-7D49-A0BA-8DD85D95F3E0}" destId="{714979E6-7444-2A4F-99BB-A52B79588FBC}" srcOrd="0" destOrd="0" presId="urn:microsoft.com/office/officeart/2005/8/layout/orgChart1"/>
    <dgm:cxn modelId="{9525836E-6D40-0A44-A5FC-147D910ABED3}" type="presOf" srcId="{D8E80BAF-850F-1A4E-AF93-79CAD16410E1}" destId="{37AD54DB-2B31-1C48-AF75-C422767D4E3A}" srcOrd="0" destOrd="0" presId="urn:microsoft.com/office/officeart/2005/8/layout/orgChart1"/>
    <dgm:cxn modelId="{83A06C4F-81B0-F94B-B3A3-A3B68C4EB4F9}" srcId="{2385010F-C06C-3042-B1A1-9C8B56A8E962}" destId="{0CBF2918-131E-7D49-A0BA-8DD85D95F3E0}" srcOrd="5" destOrd="0" parTransId="{73466A36-AFAC-0647-98CC-0105E4D204CF}" sibTransId="{879E33C6-CE7F-A346-8F82-FE0778A72E73}"/>
    <dgm:cxn modelId="{759E146C-B9DF-724D-8A2B-A7A7109C201E}" type="presOf" srcId="{A4DAD410-8809-8E4D-AAC3-30C57587CB7F}" destId="{59C22E10-E8A8-E646-B376-ABF76D645F5F}" srcOrd="1" destOrd="0" presId="urn:microsoft.com/office/officeart/2005/8/layout/orgChart1"/>
    <dgm:cxn modelId="{1664BAE4-22BD-0044-8E84-F3BF79FF11A5}" type="presOf" srcId="{978869F5-9A8F-8A43-8533-EB38F3FC2DA9}" destId="{7C65BFE0-71B1-5E40-9EC0-8A959AF70EFF}" srcOrd="0" destOrd="0" presId="urn:microsoft.com/office/officeart/2005/8/layout/orgChart1"/>
    <dgm:cxn modelId="{4A42171F-17D5-9F49-A4C1-A797523F482A}" type="presOf" srcId="{0CBF2918-131E-7D49-A0BA-8DD85D95F3E0}" destId="{B0A9DAAC-B402-F54B-A9E9-AF91BDE3783C}" srcOrd="1" destOrd="0" presId="urn:microsoft.com/office/officeart/2005/8/layout/orgChart1"/>
    <dgm:cxn modelId="{8396F19D-BF9F-5346-8E99-CDC8DB2C6B97}" type="presOf" srcId="{E92DE8BB-B6AC-5846-B871-FCE443D56318}" destId="{A5349810-83E7-E641-A075-995F049FC528}" srcOrd="0" destOrd="0" presId="urn:microsoft.com/office/officeart/2005/8/layout/orgChart1"/>
    <dgm:cxn modelId="{420A4D44-8A3B-F74D-AE38-69B643F6092A}" type="presOf" srcId="{E92DE8BB-B6AC-5846-B871-FCE443D56318}" destId="{7838B311-FB4F-5848-91A1-CAF2456061C2}" srcOrd="1" destOrd="0" presId="urn:microsoft.com/office/officeart/2005/8/layout/orgChart1"/>
    <dgm:cxn modelId="{38A83AFC-9E78-4745-8E14-C1CD8ECC9254}" type="presParOf" srcId="{7C65BFE0-71B1-5E40-9EC0-8A959AF70EFF}" destId="{9E66D10E-58E7-0E4B-A7B8-CBB9D5041980}" srcOrd="0" destOrd="0" presId="urn:microsoft.com/office/officeart/2005/8/layout/orgChart1"/>
    <dgm:cxn modelId="{36DCD679-5E12-E147-A46F-C3CB7665A656}" type="presParOf" srcId="{9E66D10E-58E7-0E4B-A7B8-CBB9D5041980}" destId="{9E80309A-D007-E843-BEB3-E2214E6B79F1}" srcOrd="0" destOrd="0" presId="urn:microsoft.com/office/officeart/2005/8/layout/orgChart1"/>
    <dgm:cxn modelId="{52865BC2-7E6D-DF4B-AA64-3582C6F63F1E}" type="presParOf" srcId="{9E80309A-D007-E843-BEB3-E2214E6B79F1}" destId="{9061C7FF-639D-F343-85E2-F341C8B24C5D}" srcOrd="0" destOrd="0" presId="urn:microsoft.com/office/officeart/2005/8/layout/orgChart1"/>
    <dgm:cxn modelId="{BB912614-A05D-5040-9DCE-98E51495DEA5}" type="presParOf" srcId="{9E80309A-D007-E843-BEB3-E2214E6B79F1}" destId="{DDEF18C8-6FC6-5441-84F9-C1DEC3278D29}" srcOrd="1" destOrd="0" presId="urn:microsoft.com/office/officeart/2005/8/layout/orgChart1"/>
    <dgm:cxn modelId="{7F36667F-0A29-754A-BA37-A59171BB60E2}" type="presParOf" srcId="{9E66D10E-58E7-0E4B-A7B8-CBB9D5041980}" destId="{968B0743-D77B-6B4E-B616-6679225EF85B}" srcOrd="1" destOrd="0" presId="urn:microsoft.com/office/officeart/2005/8/layout/orgChart1"/>
    <dgm:cxn modelId="{A2DBCF42-4B4C-1149-B85A-3FC3BD045B7A}" type="presParOf" srcId="{968B0743-D77B-6B4E-B616-6679225EF85B}" destId="{37AD54DB-2B31-1C48-AF75-C422767D4E3A}" srcOrd="0" destOrd="0" presId="urn:microsoft.com/office/officeart/2005/8/layout/orgChart1"/>
    <dgm:cxn modelId="{B3937457-C988-6C46-BA99-76378CE99609}" type="presParOf" srcId="{968B0743-D77B-6B4E-B616-6679225EF85B}" destId="{3BC2CF3F-E3CF-9248-A3E1-F8CA603B5257}" srcOrd="1" destOrd="0" presId="urn:microsoft.com/office/officeart/2005/8/layout/orgChart1"/>
    <dgm:cxn modelId="{925B589A-8CAB-0A4B-A3A1-01817C94209A}" type="presParOf" srcId="{3BC2CF3F-E3CF-9248-A3E1-F8CA603B5257}" destId="{23B9E4AB-F6F8-2F4B-A8E8-08172BEDAB7E}" srcOrd="0" destOrd="0" presId="urn:microsoft.com/office/officeart/2005/8/layout/orgChart1"/>
    <dgm:cxn modelId="{3E725431-C83D-F441-8C3C-6A8E01D56CCA}" type="presParOf" srcId="{23B9E4AB-F6F8-2F4B-A8E8-08172BEDAB7E}" destId="{21E2E9EA-054F-D449-8EB8-A4D64062578D}" srcOrd="0" destOrd="0" presId="urn:microsoft.com/office/officeart/2005/8/layout/orgChart1"/>
    <dgm:cxn modelId="{35DB8F8D-0F5E-A243-89A3-6CB70502AF4A}" type="presParOf" srcId="{23B9E4AB-F6F8-2F4B-A8E8-08172BEDAB7E}" destId="{59C22E10-E8A8-E646-B376-ABF76D645F5F}" srcOrd="1" destOrd="0" presId="urn:microsoft.com/office/officeart/2005/8/layout/orgChart1"/>
    <dgm:cxn modelId="{EA44AF54-2BE5-7D47-AF6E-226D36A875B7}" type="presParOf" srcId="{3BC2CF3F-E3CF-9248-A3E1-F8CA603B5257}" destId="{87F94584-5094-E743-A18D-66D64C6D5514}" srcOrd="1" destOrd="0" presId="urn:microsoft.com/office/officeart/2005/8/layout/orgChart1"/>
    <dgm:cxn modelId="{D9E4B3F9-F08E-6947-B257-661BE16B405F}" type="presParOf" srcId="{3BC2CF3F-E3CF-9248-A3E1-F8CA603B5257}" destId="{6C5B35D9-F9D8-2746-8907-D4FD705B4600}" srcOrd="2" destOrd="0" presId="urn:microsoft.com/office/officeart/2005/8/layout/orgChart1"/>
    <dgm:cxn modelId="{14518E9D-4DC1-0444-98FD-087BBA36C530}" type="presParOf" srcId="{968B0743-D77B-6B4E-B616-6679225EF85B}" destId="{2E89B18B-5731-4B4D-8FA0-B5592F8F3B4D}" srcOrd="2" destOrd="0" presId="urn:microsoft.com/office/officeart/2005/8/layout/orgChart1"/>
    <dgm:cxn modelId="{10D345F6-07BE-3B43-B911-FD0B2DC4BAFC}" type="presParOf" srcId="{968B0743-D77B-6B4E-B616-6679225EF85B}" destId="{7304D479-9A08-4141-B734-F2CCF502850B}" srcOrd="3" destOrd="0" presId="urn:microsoft.com/office/officeart/2005/8/layout/orgChart1"/>
    <dgm:cxn modelId="{B4057633-4DCA-4F49-871B-F088B564C7B8}" type="presParOf" srcId="{7304D479-9A08-4141-B734-F2CCF502850B}" destId="{814CF66B-A44E-4A42-B444-982E72967862}" srcOrd="0" destOrd="0" presId="urn:microsoft.com/office/officeart/2005/8/layout/orgChart1"/>
    <dgm:cxn modelId="{2936ACEB-694D-194D-B237-7DAFA7E2C6CB}" type="presParOf" srcId="{814CF66B-A44E-4A42-B444-982E72967862}" destId="{A5349810-83E7-E641-A075-995F049FC528}" srcOrd="0" destOrd="0" presId="urn:microsoft.com/office/officeart/2005/8/layout/orgChart1"/>
    <dgm:cxn modelId="{7E691740-A8B7-6B40-BFAC-ABC83178B9F7}" type="presParOf" srcId="{814CF66B-A44E-4A42-B444-982E72967862}" destId="{7838B311-FB4F-5848-91A1-CAF2456061C2}" srcOrd="1" destOrd="0" presId="urn:microsoft.com/office/officeart/2005/8/layout/orgChart1"/>
    <dgm:cxn modelId="{F23B15F6-8D04-834B-AC69-17E2F930E967}" type="presParOf" srcId="{7304D479-9A08-4141-B734-F2CCF502850B}" destId="{C4959B97-77AB-0743-8980-BFB841656442}" srcOrd="1" destOrd="0" presId="urn:microsoft.com/office/officeart/2005/8/layout/orgChart1"/>
    <dgm:cxn modelId="{2D724911-3E15-8E41-A231-E62105AA771A}" type="presParOf" srcId="{7304D479-9A08-4141-B734-F2CCF502850B}" destId="{68E7EBB6-C790-F446-AAD3-4831C46FA515}" srcOrd="2" destOrd="0" presId="urn:microsoft.com/office/officeart/2005/8/layout/orgChart1"/>
    <dgm:cxn modelId="{5DEB1578-63FE-3C44-A6AE-290A25355672}" type="presParOf" srcId="{968B0743-D77B-6B4E-B616-6679225EF85B}" destId="{07BE0673-E96E-3C41-B396-0AF738822230}" srcOrd="4" destOrd="0" presId="urn:microsoft.com/office/officeart/2005/8/layout/orgChart1"/>
    <dgm:cxn modelId="{90A3D010-3F8A-0B47-ABE9-AB1A9A77248B}" type="presParOf" srcId="{968B0743-D77B-6B4E-B616-6679225EF85B}" destId="{C233A961-6E88-3445-A20B-4E4BC1B97626}" srcOrd="5" destOrd="0" presId="urn:microsoft.com/office/officeart/2005/8/layout/orgChart1"/>
    <dgm:cxn modelId="{616B128B-D863-8046-9CF4-0A16AAD91E74}" type="presParOf" srcId="{C233A961-6E88-3445-A20B-4E4BC1B97626}" destId="{1F2CCBE7-713A-E54B-8D78-B02295A9A5DE}" srcOrd="0" destOrd="0" presId="urn:microsoft.com/office/officeart/2005/8/layout/orgChart1"/>
    <dgm:cxn modelId="{D2BCC303-09E0-7C4F-8E2D-34C186357AAD}" type="presParOf" srcId="{1F2CCBE7-713A-E54B-8D78-B02295A9A5DE}" destId="{9C5EC6B7-B68B-8A46-BD12-7F9F38764A5F}" srcOrd="0" destOrd="0" presId="urn:microsoft.com/office/officeart/2005/8/layout/orgChart1"/>
    <dgm:cxn modelId="{74AE16CA-7948-1148-8405-F677504817C0}" type="presParOf" srcId="{1F2CCBE7-713A-E54B-8D78-B02295A9A5DE}" destId="{84374829-77B6-4E48-9BFF-53DE6686D08E}" srcOrd="1" destOrd="0" presId="urn:microsoft.com/office/officeart/2005/8/layout/orgChart1"/>
    <dgm:cxn modelId="{363D831C-03BF-F444-AEE9-B9E4F9D7F4DC}" type="presParOf" srcId="{C233A961-6E88-3445-A20B-4E4BC1B97626}" destId="{94B79FE8-A002-5141-8C05-BFF5C387D678}" srcOrd="1" destOrd="0" presId="urn:microsoft.com/office/officeart/2005/8/layout/orgChart1"/>
    <dgm:cxn modelId="{C88C9012-3B3A-0341-9010-D579DA7AED51}" type="presParOf" srcId="{C233A961-6E88-3445-A20B-4E4BC1B97626}" destId="{00223002-9546-9244-A586-2FF57360D038}" srcOrd="2" destOrd="0" presId="urn:microsoft.com/office/officeart/2005/8/layout/orgChart1"/>
    <dgm:cxn modelId="{D3AABB46-9D7B-3B4E-B0DF-A74BC7D01AD6}" type="presParOf" srcId="{968B0743-D77B-6B4E-B616-6679225EF85B}" destId="{53928417-51EB-314F-BF04-3502A87BD3F1}" srcOrd="6" destOrd="0" presId="urn:microsoft.com/office/officeart/2005/8/layout/orgChart1"/>
    <dgm:cxn modelId="{6581BEE5-C96B-F04F-868D-39C151360E21}" type="presParOf" srcId="{968B0743-D77B-6B4E-B616-6679225EF85B}" destId="{60EA72B2-4139-1242-A1AF-90C0B0923A42}" srcOrd="7" destOrd="0" presId="urn:microsoft.com/office/officeart/2005/8/layout/orgChart1"/>
    <dgm:cxn modelId="{D2BBBE46-4DC2-A14A-A332-1FE87C065387}" type="presParOf" srcId="{60EA72B2-4139-1242-A1AF-90C0B0923A42}" destId="{F71397D5-15BD-D94F-8BAE-9D2DF71BF3B3}" srcOrd="0" destOrd="0" presId="urn:microsoft.com/office/officeart/2005/8/layout/orgChart1"/>
    <dgm:cxn modelId="{30B16D99-5E43-C649-9D81-E10D01EEACC4}" type="presParOf" srcId="{F71397D5-15BD-D94F-8BAE-9D2DF71BF3B3}" destId="{46CEDBAF-13B9-F344-9425-EE809EC356D8}" srcOrd="0" destOrd="0" presId="urn:microsoft.com/office/officeart/2005/8/layout/orgChart1"/>
    <dgm:cxn modelId="{2E200ACC-292B-4D40-B061-D99866AE009A}" type="presParOf" srcId="{F71397D5-15BD-D94F-8BAE-9D2DF71BF3B3}" destId="{0720B72A-E861-7C45-B14C-125575F3D21D}" srcOrd="1" destOrd="0" presId="urn:microsoft.com/office/officeart/2005/8/layout/orgChart1"/>
    <dgm:cxn modelId="{E0513169-D802-1D48-AB08-220D0184735D}" type="presParOf" srcId="{60EA72B2-4139-1242-A1AF-90C0B0923A42}" destId="{F34F0B96-614A-E842-9365-FDB437CCC8E3}" srcOrd="1" destOrd="0" presId="urn:microsoft.com/office/officeart/2005/8/layout/orgChart1"/>
    <dgm:cxn modelId="{033302A4-3BC0-204C-AFFC-22C6BAB3AAED}" type="presParOf" srcId="{60EA72B2-4139-1242-A1AF-90C0B0923A42}" destId="{3EFFAFC7-8827-A842-A5E7-84E1D5C2767E}" srcOrd="2" destOrd="0" presId="urn:microsoft.com/office/officeart/2005/8/layout/orgChart1"/>
    <dgm:cxn modelId="{0622A2A0-AECE-5F43-AB30-97C050E584EF}" type="presParOf" srcId="{968B0743-D77B-6B4E-B616-6679225EF85B}" destId="{8AD6FAFB-5F22-8D49-A4DA-F4F6839C9213}" srcOrd="8" destOrd="0" presId="urn:microsoft.com/office/officeart/2005/8/layout/orgChart1"/>
    <dgm:cxn modelId="{C2FC07E0-9258-9D48-AF52-473E21CC4BCE}" type="presParOf" srcId="{968B0743-D77B-6B4E-B616-6679225EF85B}" destId="{9908D44A-7CCD-1540-AE41-95BCB0E3800D}" srcOrd="9" destOrd="0" presId="urn:microsoft.com/office/officeart/2005/8/layout/orgChart1"/>
    <dgm:cxn modelId="{B2CB094A-2BA9-6449-A47C-1BB91BB3A044}" type="presParOf" srcId="{9908D44A-7CCD-1540-AE41-95BCB0E3800D}" destId="{D4A29311-549D-D444-9D94-0C61DB29BE4A}" srcOrd="0" destOrd="0" presId="urn:microsoft.com/office/officeart/2005/8/layout/orgChart1"/>
    <dgm:cxn modelId="{6CDAB0B8-EA48-4D4B-BD6D-520F3928499A}" type="presParOf" srcId="{D4A29311-549D-D444-9D94-0C61DB29BE4A}" destId="{BDC26B7F-D9E7-3343-ACA3-2156A3D59F68}" srcOrd="0" destOrd="0" presId="urn:microsoft.com/office/officeart/2005/8/layout/orgChart1"/>
    <dgm:cxn modelId="{E984C70B-C37D-F040-8C67-2A92BC85C225}" type="presParOf" srcId="{D4A29311-549D-D444-9D94-0C61DB29BE4A}" destId="{ADF88EC6-55E8-9746-A7EC-FA43DF53E3AC}" srcOrd="1" destOrd="0" presId="urn:microsoft.com/office/officeart/2005/8/layout/orgChart1"/>
    <dgm:cxn modelId="{B193C9C0-E281-4146-AB23-E8AAD39E37D9}" type="presParOf" srcId="{9908D44A-7CCD-1540-AE41-95BCB0E3800D}" destId="{9EC63DE2-F663-AA40-A778-68B049054C07}" srcOrd="1" destOrd="0" presId="urn:microsoft.com/office/officeart/2005/8/layout/orgChart1"/>
    <dgm:cxn modelId="{A529BECD-B589-D746-B49D-835C21AD1E4E}" type="presParOf" srcId="{9908D44A-7CCD-1540-AE41-95BCB0E3800D}" destId="{472AD8C1-FFFC-D04D-9CF9-46B5780A3225}" srcOrd="2" destOrd="0" presId="urn:microsoft.com/office/officeart/2005/8/layout/orgChart1"/>
    <dgm:cxn modelId="{1931683D-C5BE-614D-B9F0-B81BE529B9EF}" type="presParOf" srcId="{968B0743-D77B-6B4E-B616-6679225EF85B}" destId="{EED7D136-205A-E044-93E5-C27D6C604BFC}" srcOrd="10" destOrd="0" presId="urn:microsoft.com/office/officeart/2005/8/layout/orgChart1"/>
    <dgm:cxn modelId="{C7CC22B2-BA14-0142-A281-903004D33AA4}" type="presParOf" srcId="{968B0743-D77B-6B4E-B616-6679225EF85B}" destId="{70E4FCCB-5E40-B44C-8E17-C813764039F3}" srcOrd="11" destOrd="0" presId="urn:microsoft.com/office/officeart/2005/8/layout/orgChart1"/>
    <dgm:cxn modelId="{2B818E86-F555-404A-85BA-1F3B2B98B738}" type="presParOf" srcId="{70E4FCCB-5E40-B44C-8E17-C813764039F3}" destId="{5C9F0EEE-5F6A-8744-85D1-947A2AEADC02}" srcOrd="0" destOrd="0" presId="urn:microsoft.com/office/officeart/2005/8/layout/orgChart1"/>
    <dgm:cxn modelId="{05ABDD3D-6BE3-114C-8C67-E36FDE4396CC}" type="presParOf" srcId="{5C9F0EEE-5F6A-8744-85D1-947A2AEADC02}" destId="{714979E6-7444-2A4F-99BB-A52B79588FBC}" srcOrd="0" destOrd="0" presId="urn:microsoft.com/office/officeart/2005/8/layout/orgChart1"/>
    <dgm:cxn modelId="{DC57A930-48A3-7544-BD3D-6AA7F87DB9C5}" type="presParOf" srcId="{5C9F0EEE-5F6A-8744-85D1-947A2AEADC02}" destId="{B0A9DAAC-B402-F54B-A9E9-AF91BDE3783C}" srcOrd="1" destOrd="0" presId="urn:microsoft.com/office/officeart/2005/8/layout/orgChart1"/>
    <dgm:cxn modelId="{BC071F8A-63F0-1348-A14B-6964312C9F05}" type="presParOf" srcId="{70E4FCCB-5E40-B44C-8E17-C813764039F3}" destId="{AD27A531-CE2A-CB4A-AC10-F570A2B87200}" srcOrd="1" destOrd="0" presId="urn:microsoft.com/office/officeart/2005/8/layout/orgChart1"/>
    <dgm:cxn modelId="{B641E7F0-3557-634D-B55E-0BB9BD5C73C4}" type="presParOf" srcId="{70E4FCCB-5E40-B44C-8E17-C813764039F3}" destId="{810B9CED-63EC-9245-802B-3C590993E460}" srcOrd="2" destOrd="0" presId="urn:microsoft.com/office/officeart/2005/8/layout/orgChart1"/>
    <dgm:cxn modelId="{116EB03D-99C3-5A4C-A676-843644684239}" type="presParOf" srcId="{9E66D10E-58E7-0E4B-A7B8-CBB9D5041980}" destId="{C9CC9106-3B1F-E947-A1C7-7627982FAB4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7D136-205A-E044-93E5-C27D6C604BFC}">
      <dsp:nvSpPr>
        <dsp:cNvPr id="0" name=""/>
        <dsp:cNvSpPr/>
      </dsp:nvSpPr>
      <dsp:spPr>
        <a:xfrm>
          <a:off x="5927535" y="3023946"/>
          <a:ext cx="5083528" cy="352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453"/>
              </a:lnTo>
              <a:lnTo>
                <a:pt x="5083528" y="176453"/>
              </a:lnTo>
              <a:lnTo>
                <a:pt x="5083528" y="3529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D6FAFB-5F22-8D49-A4DA-F4F6839C9213}">
      <dsp:nvSpPr>
        <dsp:cNvPr id="0" name=""/>
        <dsp:cNvSpPr/>
      </dsp:nvSpPr>
      <dsp:spPr>
        <a:xfrm>
          <a:off x="5927535" y="3023946"/>
          <a:ext cx="3050117" cy="352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453"/>
              </a:lnTo>
              <a:lnTo>
                <a:pt x="3050117" y="176453"/>
              </a:lnTo>
              <a:lnTo>
                <a:pt x="3050117" y="3529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28417-51EB-314F-BF04-3502A87BD3F1}">
      <dsp:nvSpPr>
        <dsp:cNvPr id="0" name=""/>
        <dsp:cNvSpPr/>
      </dsp:nvSpPr>
      <dsp:spPr>
        <a:xfrm>
          <a:off x="5927535" y="3023946"/>
          <a:ext cx="1016705" cy="352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453"/>
              </a:lnTo>
              <a:lnTo>
                <a:pt x="1016705" y="176453"/>
              </a:lnTo>
              <a:lnTo>
                <a:pt x="1016705" y="3529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BE0673-E96E-3C41-B396-0AF738822230}">
      <dsp:nvSpPr>
        <dsp:cNvPr id="0" name=""/>
        <dsp:cNvSpPr/>
      </dsp:nvSpPr>
      <dsp:spPr>
        <a:xfrm>
          <a:off x="4910829" y="3023946"/>
          <a:ext cx="1016705" cy="352906"/>
        </a:xfrm>
        <a:custGeom>
          <a:avLst/>
          <a:gdLst/>
          <a:ahLst/>
          <a:cxnLst/>
          <a:rect l="0" t="0" r="0" b="0"/>
          <a:pathLst>
            <a:path>
              <a:moveTo>
                <a:pt x="1016705" y="0"/>
              </a:moveTo>
              <a:lnTo>
                <a:pt x="1016705" y="176453"/>
              </a:lnTo>
              <a:lnTo>
                <a:pt x="0" y="176453"/>
              </a:lnTo>
              <a:lnTo>
                <a:pt x="0" y="3529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89B18B-5731-4B4D-8FA0-B5592F8F3B4D}">
      <dsp:nvSpPr>
        <dsp:cNvPr id="0" name=""/>
        <dsp:cNvSpPr/>
      </dsp:nvSpPr>
      <dsp:spPr>
        <a:xfrm>
          <a:off x="2877417" y="3023946"/>
          <a:ext cx="3050117" cy="352906"/>
        </a:xfrm>
        <a:custGeom>
          <a:avLst/>
          <a:gdLst/>
          <a:ahLst/>
          <a:cxnLst/>
          <a:rect l="0" t="0" r="0" b="0"/>
          <a:pathLst>
            <a:path>
              <a:moveTo>
                <a:pt x="3050117" y="0"/>
              </a:moveTo>
              <a:lnTo>
                <a:pt x="3050117" y="176453"/>
              </a:lnTo>
              <a:lnTo>
                <a:pt x="0" y="176453"/>
              </a:lnTo>
              <a:lnTo>
                <a:pt x="0" y="3529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D54DB-2B31-1C48-AF75-C422767D4E3A}">
      <dsp:nvSpPr>
        <dsp:cNvPr id="0" name=""/>
        <dsp:cNvSpPr/>
      </dsp:nvSpPr>
      <dsp:spPr>
        <a:xfrm>
          <a:off x="844006" y="3023946"/>
          <a:ext cx="5083528" cy="352906"/>
        </a:xfrm>
        <a:custGeom>
          <a:avLst/>
          <a:gdLst/>
          <a:ahLst/>
          <a:cxnLst/>
          <a:rect l="0" t="0" r="0" b="0"/>
          <a:pathLst>
            <a:path>
              <a:moveTo>
                <a:pt x="5083528" y="0"/>
              </a:moveTo>
              <a:lnTo>
                <a:pt x="5083528" y="176453"/>
              </a:lnTo>
              <a:lnTo>
                <a:pt x="0" y="176453"/>
              </a:lnTo>
              <a:lnTo>
                <a:pt x="0" y="3529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1C7FF-639D-F343-85E2-F341C8B24C5D}">
      <dsp:nvSpPr>
        <dsp:cNvPr id="0" name=""/>
        <dsp:cNvSpPr/>
      </dsp:nvSpPr>
      <dsp:spPr>
        <a:xfrm>
          <a:off x="5087282" y="2183694"/>
          <a:ext cx="1680505" cy="840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Coordination and Translation Center</a:t>
          </a:r>
        </a:p>
      </dsp:txBody>
      <dsp:txXfrm>
        <a:off x="5087282" y="2183694"/>
        <a:ext cx="1680505" cy="840252"/>
      </dsp:txXfrm>
    </dsp:sp>
    <dsp:sp modelId="{21E2E9EA-054F-D449-8EB8-A4D64062578D}">
      <dsp:nvSpPr>
        <dsp:cNvPr id="0" name=""/>
        <dsp:cNvSpPr/>
      </dsp:nvSpPr>
      <dsp:spPr>
        <a:xfrm>
          <a:off x="3753" y="3376853"/>
          <a:ext cx="1680505" cy="8402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Administrative</a:t>
          </a:r>
        </a:p>
      </dsp:txBody>
      <dsp:txXfrm>
        <a:off x="3753" y="3376853"/>
        <a:ext cx="1680505" cy="840252"/>
      </dsp:txXfrm>
    </dsp:sp>
    <dsp:sp modelId="{A5349810-83E7-E641-A075-995F049FC528}">
      <dsp:nvSpPr>
        <dsp:cNvPr id="0" name=""/>
        <dsp:cNvSpPr/>
      </dsp:nvSpPr>
      <dsp:spPr>
        <a:xfrm>
          <a:off x="2037165" y="3376853"/>
          <a:ext cx="1680505" cy="8402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Capacity Building</a:t>
          </a:r>
        </a:p>
      </dsp:txBody>
      <dsp:txXfrm>
        <a:off x="2037165" y="3376853"/>
        <a:ext cx="1680505" cy="840252"/>
      </dsp:txXfrm>
    </dsp:sp>
    <dsp:sp modelId="{9C5EC6B7-B68B-8A46-BD12-7F9F38764A5F}">
      <dsp:nvSpPr>
        <dsp:cNvPr id="0" name=""/>
        <dsp:cNvSpPr/>
      </dsp:nvSpPr>
      <dsp:spPr>
        <a:xfrm>
          <a:off x="4070576" y="3376853"/>
          <a:ext cx="1680505" cy="8402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Dissemination +Stakeholder Engagement</a:t>
          </a:r>
        </a:p>
      </dsp:txBody>
      <dsp:txXfrm>
        <a:off x="4070576" y="3376853"/>
        <a:ext cx="1680505" cy="840252"/>
      </dsp:txXfrm>
    </dsp:sp>
    <dsp:sp modelId="{46CEDBAF-13B9-F344-9425-EE809EC356D8}">
      <dsp:nvSpPr>
        <dsp:cNvPr id="0" name=""/>
        <dsp:cNvSpPr/>
      </dsp:nvSpPr>
      <dsp:spPr>
        <a:xfrm>
          <a:off x="6103988" y="3376853"/>
          <a:ext cx="1680505" cy="8402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Implementation +Translational Research</a:t>
          </a:r>
        </a:p>
      </dsp:txBody>
      <dsp:txXfrm>
        <a:off x="6103988" y="3376853"/>
        <a:ext cx="1680505" cy="840252"/>
      </dsp:txXfrm>
    </dsp:sp>
    <dsp:sp modelId="{BDC26B7F-D9E7-3343-ACA3-2156A3D59F68}">
      <dsp:nvSpPr>
        <dsp:cNvPr id="0" name=""/>
        <dsp:cNvSpPr/>
      </dsp:nvSpPr>
      <dsp:spPr>
        <a:xfrm>
          <a:off x="8137399" y="3376853"/>
          <a:ext cx="1680505" cy="8402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Rapid Response and Pilot Research</a:t>
          </a:r>
        </a:p>
      </dsp:txBody>
      <dsp:txXfrm>
        <a:off x="8137399" y="3376853"/>
        <a:ext cx="1680505" cy="840252"/>
      </dsp:txXfrm>
    </dsp:sp>
    <dsp:sp modelId="{714979E6-7444-2A4F-99BB-A52B79588FBC}">
      <dsp:nvSpPr>
        <dsp:cNvPr id="0" name=""/>
        <dsp:cNvSpPr/>
      </dsp:nvSpPr>
      <dsp:spPr>
        <a:xfrm>
          <a:off x="10170811" y="3376853"/>
          <a:ext cx="1680505" cy="8402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Community Stakeholder Resources</a:t>
          </a:r>
        </a:p>
      </dsp:txBody>
      <dsp:txXfrm>
        <a:off x="10170811" y="3376853"/>
        <a:ext cx="1680505" cy="840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205549A-B4AA-4BC1-BC3E-03223B10D3DA}" type="datetimeFigureOut">
              <a:rPr lang="en-US" smtClean="0"/>
              <a:t>7/20/21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3650" y="868363"/>
            <a:ext cx="4168775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44723"/>
            <a:ext cx="7388860" cy="2736593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1365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01365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8CB9643-3343-4920-AAF4-9438E1EBD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JCOIN is part of the HEAL Initiative, that is </a:t>
            </a:r>
            <a:r>
              <a:rPr lang="en-US" dirty="0"/>
              <a:t>Helping to End Addiction Long-term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Initiative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an NIH-wide initiative that cuts across the entire agency that focuses on spreading scientific solutions to stem the national opioid public health crisis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Meant to bolster research across NIH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part of a very large appropriation that Congress made to NIH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FY19 NIH received over $945 million and made over 375 awards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JCOIN is one of those projects and covers over 15 of those awards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2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vision of JCOIN is that “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0E44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Every individual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0E44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involved in the justice system with a substance use disorder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0E44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should have timely access to effective treatment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while detained and while in the community.”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JCOIN 5 priority goals:</a:t>
            </a:r>
          </a:p>
          <a:p>
            <a:pPr marL="228600" marR="0" lvl="1" indent="-2286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evidence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about what works and how to effectively implement </a:t>
            </a:r>
          </a:p>
          <a:p>
            <a:pPr marL="228600" marR="0" lvl="1" indent="-2286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Hope to become a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go-to resource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researchers and practitioners</a:t>
            </a:r>
          </a:p>
          <a:p>
            <a:pPr marL="228600" marR="0" lvl="1" indent="-2286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do that we hope to Develop a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network of researchers collaborating with practitioners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across justice and community-based service settings. </a:t>
            </a:r>
          </a:p>
          <a:p>
            <a:pPr marL="228600" marR="0" lvl="1" indent="-2286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 capacity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conduct and apply research in justice settings – focused on researchers and practitioner</a:t>
            </a:r>
          </a:p>
          <a:p>
            <a:pPr marL="228600" marR="0" lvl="1" indent="-2286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ultimately what that we’ll see Speed translation of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 to solutions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create feedback loops -- there is an often research that it takes 17 for something that is found in a scientific to make it into practice. JCOIN would like to shorten that timely.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heart of JCOIN there are 13 clinical trials  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67D3A-53C5-436C-98E7-077C76BAA4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7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714375"/>
            <a:ext cx="6367463" cy="3581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489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6D6A-4C3D-4996-82DF-684622500D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808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D342-9387-4C41-9DF2-D2A925832E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385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DF964-DBDA-467D-AAD1-44206607BF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57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DF964-DBDA-467D-AAD1-44206607BF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15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DF964-DBDA-467D-AAD1-44206607BF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31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G"/><Relationship Id="rId7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8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4CED-19EF-4B38-B0E6-E49603E70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3"/>
          </a:xfrm>
        </p:spPr>
        <p:txBody>
          <a:bodyPr anchor="t" anchorCtr="1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899035-4F7F-46B3-9FB2-FD484BFAF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535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4" indent="0" algn="ctr">
              <a:buNone/>
              <a:defRPr sz="1500"/>
            </a:lvl2pPr>
            <a:lvl3pPr marL="685750" indent="0" algn="ctr">
              <a:buNone/>
              <a:defRPr sz="1351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2" indent="0" algn="ctr">
              <a:buNone/>
              <a:defRPr sz="1200"/>
            </a:lvl6pPr>
            <a:lvl7pPr marL="2057247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905AEF-E0CB-433F-9A84-9B23255B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43FABE-C1D6-457B-99AD-4BAD2EB4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53B4D378-E8BA-4584-B5AA-8D7E89E5C9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97" y="4604659"/>
            <a:ext cx="2203576" cy="1527048"/>
          </a:xfrm>
          <a:prstGeom prst="rect">
            <a:avLst/>
          </a:prstGeom>
        </p:spPr>
      </p:pic>
      <p:pic>
        <p:nvPicPr>
          <p:cNvPr id="24" name="Picture 23" descr="A picture containing indoor, cake, ground, stationary&#10;&#10;Description automatically generated">
            <a:extLst>
              <a:ext uri="{FF2B5EF4-FFF2-40B4-BE49-F238E27FC236}">
                <a16:creationId xmlns:a16="http://schemas.microsoft.com/office/drawing/2014/main" xmlns="" id="{CF86B5F9-EA15-4ABE-BCD4-7D82D9AAE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r="17775"/>
          <a:stretch/>
        </p:blipFill>
        <p:spPr>
          <a:xfrm>
            <a:off x="0" y="4604659"/>
            <a:ext cx="1872343" cy="15270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2A9BC83-AC19-496F-B547-797192F30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824" t="1010" r="22555" b="-1010"/>
          <a:stretch/>
        </p:blipFill>
        <p:spPr>
          <a:xfrm>
            <a:off x="9801584" y="4604659"/>
            <a:ext cx="2390416" cy="1527048"/>
          </a:xfrm>
          <a:prstGeom prst="rect">
            <a:avLst/>
          </a:prstGeom>
        </p:spPr>
      </p:pic>
      <p:pic>
        <p:nvPicPr>
          <p:cNvPr id="36" name="Picture 35" descr="Two people looking at the camera&#10;&#10;Description automatically generated">
            <a:extLst>
              <a:ext uri="{FF2B5EF4-FFF2-40B4-BE49-F238E27FC236}">
                <a16:creationId xmlns:a16="http://schemas.microsoft.com/office/drawing/2014/main" xmlns="" id="{B0929147-4633-4EC4-8F87-1730739A71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50" y="4604659"/>
            <a:ext cx="1862255" cy="1527048"/>
          </a:xfrm>
          <a:prstGeom prst="rect">
            <a:avLst/>
          </a:prstGeom>
        </p:spPr>
      </p:pic>
      <p:pic>
        <p:nvPicPr>
          <p:cNvPr id="40" name="Picture 39" descr="A person lying on a bed&#10;&#10;Description automatically generated">
            <a:extLst>
              <a:ext uri="{FF2B5EF4-FFF2-40B4-BE49-F238E27FC236}">
                <a16:creationId xmlns:a16="http://schemas.microsoft.com/office/drawing/2014/main" xmlns="" id="{11DDF467-31DA-44FE-A5B7-6D29A70A40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73" y="4604659"/>
            <a:ext cx="1659835" cy="1527048"/>
          </a:xfrm>
          <a:prstGeom prst="rect">
            <a:avLst/>
          </a:prstGeom>
        </p:spPr>
      </p:pic>
      <p:pic>
        <p:nvPicPr>
          <p:cNvPr id="42" name="Picture 41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1A94B984-061B-43B7-AAB6-79B9111D84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11" y="4604659"/>
            <a:ext cx="2311348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97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2E6F93-30FB-42F1-A34B-8D6E0956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E059CF-B6D5-4778-9413-77EEB609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4D3987-80EB-42E5-92BE-02FA5786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7D30BE-6791-4376-8C7B-1F532C2A604D}"/>
              </a:ext>
            </a:extLst>
          </p:cNvPr>
          <p:cNvSpPr/>
          <p:nvPr userDrawn="1"/>
        </p:nvSpPr>
        <p:spPr>
          <a:xfrm>
            <a:off x="0" y="5852160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AB90DC96-B43A-47AD-A995-78DE43416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71646"/>
            <a:ext cx="10515600" cy="4841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941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2E6F93-30FB-42F1-A34B-8D6E0956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E059CF-B6D5-4778-9413-77EEB609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4D3987-80EB-42E5-92BE-02FA5786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7D30BE-6791-4376-8C7B-1F532C2A604D}"/>
              </a:ext>
            </a:extLst>
          </p:cNvPr>
          <p:cNvSpPr/>
          <p:nvPr userDrawn="1"/>
        </p:nvSpPr>
        <p:spPr>
          <a:xfrm>
            <a:off x="0" y="5852160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AB90DC96-B43A-47AD-A995-78DE43416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71646"/>
            <a:ext cx="10515600" cy="4841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60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916846" y="-170558"/>
            <a:ext cx="10665561" cy="1143001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 sz="2100" b="1"/>
            </a:lvl1pPr>
          </a:lstStyle>
          <a:p>
            <a:pPr lvl="0"/>
            <a:r>
              <a:rPr dirty="0"/>
              <a:t>Title Text</a:t>
            </a:r>
          </a:p>
        </p:txBody>
      </p:sp>
      <p:sp>
        <p:nvSpPr>
          <p:cNvPr id="5" name="Shape 176">
            <a:extLst>
              <a:ext uri="{FF2B5EF4-FFF2-40B4-BE49-F238E27FC236}">
                <a16:creationId xmlns:a16="http://schemas.microsoft.com/office/drawing/2014/main" xmlns="" id="{6533F679-B701-4F1A-930D-E587389A2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4433" y="6586548"/>
            <a:ext cx="2844800" cy="269875"/>
          </a:xfrm>
          <a:ln w="12700">
            <a:miter lim="400000"/>
          </a:ln>
        </p:spPr>
        <p:txBody>
          <a:bodyPr lIns="45719" tIns="45719" rIns="45719" bIns="45719"/>
          <a:lstStyle>
            <a:lvl1pPr defTabSz="342874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BD65D2-EAEF-4314-B656-814CA394AA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52573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stack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88B162A-819B-C14A-9E2A-AB05EA87857D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6213115"/>
            <a:ext cx="12192000" cy="36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22" y="186306"/>
            <a:ext cx="11700747" cy="101180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2" y="1369029"/>
            <a:ext cx="11700746" cy="4588219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SzPct val="100000"/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xmlns="" id="{C8F13C6C-75E6-BD4E-B645-E8C567F87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391" y="6393358"/>
            <a:ext cx="606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33B08E3-7A67-F449-BAD9-1131F0C352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xmlns="" id="{D5387E40-A8D4-FF47-8FD0-62846D6F2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158" y="6393359"/>
            <a:ext cx="10029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E1B728-8419-4ED9-88CA-147906605A4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1198113"/>
            <a:ext cx="12161520" cy="18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01EDDD-2A0F-4818-B159-ED4DA6CCA0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8" y="6304515"/>
            <a:ext cx="715141" cy="54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37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NI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88B162A-819B-C14A-9E2A-AB05EA87857D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6213115"/>
            <a:ext cx="12192000" cy="36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22" y="186306"/>
            <a:ext cx="11700747" cy="101180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2" y="1369029"/>
            <a:ext cx="11700746" cy="4588219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SzPct val="100000"/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xmlns="" id="{C8F13C6C-75E6-BD4E-B645-E8C567F87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391" y="6393358"/>
            <a:ext cx="606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33B08E3-7A67-F449-BAD9-1131F0C352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xmlns="" id="{D5387E40-A8D4-FF47-8FD0-62846D6F2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1910" y="6393359"/>
            <a:ext cx="8405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E1B728-8419-4ED9-88CA-147906605A4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1198113"/>
            <a:ext cx="12161520" cy="18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63FD34-024A-47C5-9BB9-C6E4A7F9A6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8" y="6393357"/>
            <a:ext cx="239547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41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22" y="186306"/>
            <a:ext cx="11700747" cy="101180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2" y="1369029"/>
            <a:ext cx="11700746" cy="5302665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SzPct val="100000"/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E1B728-8419-4ED9-88CA-147906605A4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1198113"/>
            <a:ext cx="1216152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85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0FE695-BF5D-4572-A1D9-E4C19F55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A33589-65C9-4FCD-9493-C3C48A031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641" y="1253330"/>
            <a:ext cx="11843478" cy="4997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86280-E1B0-4664-9742-C492C09E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6978" y="6410465"/>
            <a:ext cx="806936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93706B-C8F6-4E7D-9E30-32CFE8EC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1E5B85-D5E7-4591-9ECA-A1DE246F3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1" y="6315191"/>
            <a:ext cx="715141" cy="54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78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(skinny) and Content_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26" y="33678"/>
            <a:ext cx="11700747" cy="75270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387" y="964294"/>
            <a:ext cx="11700746" cy="5579812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SzPct val="100000"/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E1B728-8419-4ED9-88CA-147906605A4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786385"/>
            <a:ext cx="1216152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34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986603-6EAB-4ACE-9728-9FDBE57EF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205157"/>
            <a:ext cx="5911119" cy="3404784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A5749D9-2E5F-4E42-837A-248381DD2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683998"/>
            <a:ext cx="5911119" cy="257383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A92733-98C3-419C-84AD-122FE5337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" y="251688"/>
            <a:ext cx="6020591" cy="6020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B12E44-0CA2-4495-AC91-2AAB9DB5822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498" y="3629883"/>
            <a:ext cx="5943600" cy="27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2DDA4E-6C14-4EF2-865D-CAA07B3795D2}"/>
              </a:ext>
            </a:extLst>
          </p:cNvPr>
          <p:cNvPicPr preferRelativeResize="0"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0" y="6370261"/>
            <a:ext cx="12192001" cy="520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9B7EF2E-BDEF-459B-8861-B10F855BE227}"/>
              </a:ext>
            </a:extLst>
          </p:cNvPr>
          <p:cNvSpPr txBox="1"/>
          <p:nvPr userDrawn="1"/>
        </p:nvSpPr>
        <p:spPr>
          <a:xfrm>
            <a:off x="6058293" y="6381620"/>
            <a:ext cx="577522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NIH HEAL Initiative and Helping to End Addiction Long-term are service marks of the U.S. Department of Health and Human Services.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4BF07B-4CFF-4CAA-AF77-06526D0991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81620"/>
            <a:ext cx="3167314" cy="46099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F5A69A7-2610-4F1E-83AE-C7E547C4ED95}"/>
              </a:ext>
            </a:extLst>
          </p:cNvPr>
          <p:cNvCxnSpPr>
            <a:cxnSpLocks/>
          </p:cNvCxnSpPr>
          <p:nvPr userDrawn="1"/>
        </p:nvCxnSpPr>
        <p:spPr>
          <a:xfrm>
            <a:off x="0" y="6317047"/>
            <a:ext cx="12192000" cy="292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04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left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986603-6EAB-4ACE-9728-9FDBE57EF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66" y="263027"/>
            <a:ext cx="5911119" cy="3404784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A5749D9-2E5F-4E42-837A-248381DD2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67" y="3760498"/>
            <a:ext cx="5911119" cy="257383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A92733-98C3-419C-84AD-122FE5337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96" y="302381"/>
            <a:ext cx="6020591" cy="6020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B12E44-0CA2-4495-AC91-2AAB9DB5822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666" y="3715101"/>
            <a:ext cx="5943600" cy="27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2DDA4E-6C14-4EF2-865D-CAA07B3795D2}"/>
              </a:ext>
            </a:extLst>
          </p:cNvPr>
          <p:cNvPicPr preferRelativeResize="0"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6370261"/>
            <a:ext cx="12192001" cy="520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9B7EF2E-BDEF-459B-8861-B10F855BE227}"/>
              </a:ext>
            </a:extLst>
          </p:cNvPr>
          <p:cNvSpPr txBox="1"/>
          <p:nvPr userDrawn="1"/>
        </p:nvSpPr>
        <p:spPr>
          <a:xfrm>
            <a:off x="6216073" y="6381620"/>
            <a:ext cx="561745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NIH HEAL Initiative and Helping to End Addiction Long-term are service marks of the U.S. Department of Health and Human Services.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4BF07B-4CFF-4CAA-AF77-06526D0991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05" y="6350526"/>
            <a:ext cx="3167313" cy="49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2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ADE380-2E98-434D-9836-37091F63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D173D3-EB38-44CC-89F9-0E499C318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012463-E156-4794-B4DA-250238AB2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22D1BC-4628-4BD9-AE7E-1FB42685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86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8B9CFFF-9DBC-48F5-AC8B-5A7CDCBDA1D9}"/>
              </a:ext>
            </a:extLst>
          </p:cNvPr>
          <p:cNvSpPr/>
          <p:nvPr userDrawn="1"/>
        </p:nvSpPr>
        <p:spPr>
          <a:xfrm>
            <a:off x="0" y="0"/>
            <a:ext cx="12192000" cy="456247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FDFDEE-18FE-49C0-97F6-35FE7999E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9626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39735B-4AC3-4659-BF75-5A79219A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6070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225301-5CC1-434E-80C3-6CAFEE42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03E6E8-3001-4CE9-8A06-7AB27DC4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596D08-4EFF-4964-B2B1-61791E2BA38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48536"/>
            <a:ext cx="12192000" cy="1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78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8B9CFFF-9DBC-48F5-AC8B-5A7CDCBDA1D9}"/>
              </a:ext>
            </a:extLst>
          </p:cNvPr>
          <p:cNvSpPr/>
          <p:nvPr userDrawn="1"/>
        </p:nvSpPr>
        <p:spPr>
          <a:xfrm>
            <a:off x="0" y="0"/>
            <a:ext cx="12192000" cy="45624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FDFDEE-18FE-49C0-97F6-35FE7999E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9626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39735B-4AC3-4659-BF75-5A79219A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6070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225301-5CC1-434E-80C3-6CAFEE42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03E6E8-3001-4CE9-8A06-7AB27DC4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596D08-4EFF-4964-B2B1-61791E2BA38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48536"/>
            <a:ext cx="12192000" cy="1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9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urple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8B9CFFF-9DBC-48F5-AC8B-5A7CDCBDA1D9}"/>
              </a:ext>
            </a:extLst>
          </p:cNvPr>
          <p:cNvSpPr/>
          <p:nvPr userDrawn="1"/>
        </p:nvSpPr>
        <p:spPr>
          <a:xfrm>
            <a:off x="0" y="440267"/>
            <a:ext cx="12192000" cy="412220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FDFDEE-18FE-49C0-97F6-35FE7999E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9626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39735B-4AC3-4659-BF75-5A79219A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6070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225301-5CC1-434E-80C3-6CAFEE42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03E6E8-3001-4CE9-8A06-7AB27DC4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596D08-4EFF-4964-B2B1-61791E2BA38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48536"/>
            <a:ext cx="12192000" cy="125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BBE156-FA39-4A3F-B124-464D084EB03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030"/>
            <a:ext cx="12192000" cy="1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09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64FCA-1016-4DF4-B98E-6A0E59F5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359D2F-0580-42EB-9562-31C528FD8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641" y="1253330"/>
            <a:ext cx="5772210" cy="5023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9E49B5-891A-4BDD-8AC4-53E89D129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909" y="1253330"/>
            <a:ext cx="5772210" cy="5023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2A8DD5-45C1-4D00-BD4A-08658880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4282" y="6451370"/>
            <a:ext cx="825100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2F7ADA-3FFE-433F-B663-FAAAEFEF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371" y="6451370"/>
            <a:ext cx="2743200" cy="365125"/>
          </a:xfrm>
        </p:spPr>
        <p:txBody>
          <a:bodyPr/>
          <a:lstStyle/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21C7B6-7395-4E08-BE30-B6F736EF009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30480" y="6371911"/>
            <a:ext cx="12161520" cy="18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75BC9-9539-4B5C-ACFD-56823F0D3CA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1075994"/>
            <a:ext cx="12161520" cy="18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5A06607-16D3-4ADF-AB51-7E1C97533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1" y="6409866"/>
            <a:ext cx="590409" cy="4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47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64FCA-1016-4DF4-B98E-6A0E59F5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359D2F-0580-42EB-9562-31C528FD8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641" y="1253330"/>
            <a:ext cx="5772210" cy="5023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9E49B5-891A-4BDD-8AC4-53E89D129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909" y="1253330"/>
            <a:ext cx="5772210" cy="5023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2A8DD5-45C1-4D00-BD4A-08658880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2F7ADA-3FFE-433F-B663-FAAAEFEF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B8046B-3BBA-4CBA-9B2B-6FC0F066CA2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1075994"/>
            <a:ext cx="12161520" cy="18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8A1F8F2-5171-4FE3-AA3F-C63608D6AF6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30480" y="6402492"/>
            <a:ext cx="1216152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91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C66E4-8AAA-4939-AA34-F25966F0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1" y="134798"/>
            <a:ext cx="11822238" cy="8239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33F470-1AA9-48FC-AEAB-017A95E9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881" y="1013051"/>
            <a:ext cx="5809485" cy="823912"/>
          </a:xfrm>
          <a:solidFill>
            <a:schemeClr val="tx1">
              <a:lumMod val="50000"/>
            </a:schemeClr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3E2A5C-34E7-4644-A7BC-1203E1AD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4881" y="1873015"/>
            <a:ext cx="5809485" cy="43166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275877B-9F44-49EA-A7DA-CD078EC25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013051"/>
            <a:ext cx="5838095" cy="823912"/>
          </a:xfrm>
          <a:solidFill>
            <a:schemeClr val="tx1">
              <a:lumMod val="50000"/>
            </a:schemeClr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ECA514-021F-467D-B812-EB91ACA765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35" y="1873015"/>
            <a:ext cx="5809483" cy="4316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656EA7F-6AFC-4605-8986-1EDC3B94A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067" y="6410464"/>
            <a:ext cx="82612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6007B9-7703-4050-856E-632876AA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61375B-BB3F-4CED-870E-2255D6F818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1" y="6415617"/>
            <a:ext cx="481046" cy="36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4115DA-F1E4-4930-8BE6-D84285CABFA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958711"/>
            <a:ext cx="12161520" cy="18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76ED99-0196-47F7-9B24-A0FDDCBE3977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6288343"/>
            <a:ext cx="12161520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47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C0DA57-4BB7-47AB-95E2-749AD3B4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5703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85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7B8AA-0C82-4E62-941B-8DFBBBE3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3DDF5C-780C-485E-A299-8CD0FCD32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AB1874-CB0C-43CF-808E-6A7749037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F64828-E17E-4944-B4A9-3362D8C4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0BDF9E-56FA-447B-BDBC-56BD56F3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66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0502AE-D1C6-460D-8AA9-96D1A371E60D}"/>
              </a:ext>
            </a:extLst>
          </p:cNvPr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7B8AA-0C82-4E62-941B-8DFBBBE3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12" y="457200"/>
            <a:ext cx="4478514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3DDF5C-780C-485E-A299-8CD0FCD32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387" y="287514"/>
            <a:ext cx="6620731" cy="58987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AB1874-CB0C-43CF-808E-6A7749037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3512" y="2057400"/>
            <a:ext cx="4478514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F64828-E17E-4944-B4A9-3362D8C4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6387" y="6410465"/>
            <a:ext cx="35987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0BDF9E-56FA-447B-BDBC-56BD56F3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418946-08BA-4A7A-8FEC-E4297262E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3" y="6228079"/>
            <a:ext cx="721336" cy="54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75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B3A670-321A-4C59-93F1-0C756E92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26F7F3-D2A0-4F87-92B2-E93EBE817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448"/>
            <a:ext cx="5181600" cy="48828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434FFF-603E-4850-AE90-39DD8967D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448"/>
            <a:ext cx="5181600" cy="48828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623E86-0EB8-4411-880B-202AA869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E372B1-2AEB-438C-A8C5-CB4A8FDC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61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0502AE-D1C6-460D-8AA9-96D1A371E60D}"/>
              </a:ext>
            </a:extLst>
          </p:cNvPr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7B8AA-0C82-4E62-941B-8DFBBBE3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12" y="457200"/>
            <a:ext cx="4478514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3DDF5C-780C-485E-A299-8CD0FCD32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387" y="287514"/>
            <a:ext cx="6620731" cy="58987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AB1874-CB0C-43CF-808E-6A7749037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3512" y="2057400"/>
            <a:ext cx="4478514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F64828-E17E-4944-B4A9-3362D8C4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6387" y="6410465"/>
            <a:ext cx="35987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0BDF9E-56FA-447B-BDBC-56BD56F3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418946-08BA-4A7A-8FEC-E4297262E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3" y="6228079"/>
            <a:ext cx="721336" cy="54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06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7FC938-D5E6-4257-811E-1A39481F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6DA9CCA-D366-454B-B1B9-457BDF3EE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6EA732-3537-42F6-A93E-7935F4926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7E6FC8-C255-4552-867B-E012E8D9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17BCC0-645F-4F0D-B8B1-D78171C1BA07}" type="datetimeFigureOut">
              <a:rPr lang="en-US" smtClean="0"/>
              <a:t>7/20/21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C95272-594E-4B5B-BA76-52EF9F63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155BC6-0F0D-4BC3-9A71-42176DF8D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81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2E6F93-30FB-42F1-A34B-8D6E0956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E059CF-B6D5-4778-9413-77EEB609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4D3987-80EB-42E5-92BE-02FA5786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15EBE-7D91-4441-B4A2-3ABCB3946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7D30BE-6791-4376-8C7B-1F532C2A604D}"/>
              </a:ext>
            </a:extLst>
          </p:cNvPr>
          <p:cNvSpPr/>
          <p:nvPr userDrawn="1"/>
        </p:nvSpPr>
        <p:spPr>
          <a:xfrm>
            <a:off x="0" y="5852160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AB90DC96-B43A-47AD-A995-78DE43416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71639"/>
            <a:ext cx="10515600" cy="4841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651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894AAD-E919-4CFE-BE0B-142025EF0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5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39AF91-5500-47E4-B895-69A1ADE93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29844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874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7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4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633E16-4105-43E4-996D-119BD4FD7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180187"/>
            <a:ext cx="5157787" cy="39006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F7C078-70DC-4031-A632-C68120FED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29844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874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7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4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67BD3B1-1FC3-4634-9D58-24D5B9394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180187"/>
            <a:ext cx="5183188" cy="39006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09D85D-5B34-4CDB-912D-791E1E65A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C3F9C0-62C5-48BF-A1A9-9F171939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6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2E6F93-30FB-42F1-A34B-8D6E0956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E059CF-B6D5-4778-9413-77EEB609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4D3987-80EB-42E5-92BE-02FA5786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1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2E6F93-30FB-42F1-A34B-8D6E0956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E059CF-B6D5-4778-9413-77EEB609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4D3987-80EB-42E5-92BE-02FA5786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27D30BE-6791-4376-8C7B-1F532C2A604D}"/>
              </a:ext>
            </a:extLst>
          </p:cNvPr>
          <p:cNvSpPr/>
          <p:nvPr userDrawn="1"/>
        </p:nvSpPr>
        <p:spPr>
          <a:xfrm>
            <a:off x="0" y="5852160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5998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2297699-EE72-4B98-A6AD-477FF688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D07AED-F68B-4606-B442-34EC7000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4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768C71-704A-44F6-8597-656EF00A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32123"/>
            <a:ext cx="3932237" cy="925287"/>
          </a:xfrm>
        </p:spPr>
        <p:txBody>
          <a:bodyPr anchor="b">
            <a:normAutofit/>
          </a:bodyPr>
          <a:lstStyle>
            <a:lvl1pPr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BBEB64-9E12-4A7F-9CC7-586344331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32113"/>
            <a:ext cx="6172200" cy="47289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D4130B-2EBE-45D9-86E9-D267C182B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74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7" indent="0">
              <a:buNone/>
              <a:defRPr sz="751"/>
            </a:lvl7pPr>
            <a:lvl8pPr marL="2400120" indent="0">
              <a:buNone/>
              <a:defRPr sz="751"/>
            </a:lvl8pPr>
            <a:lvl9pPr marL="2742994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CA9684-27AC-40F7-B261-04A493BF7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67EBA4-F8B2-440F-AFDE-2B3B85F3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4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8CA786-11DE-45ED-A8E4-C9E7FD8C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10353"/>
            <a:ext cx="3932237" cy="947057"/>
          </a:xfrm>
        </p:spPr>
        <p:txBody>
          <a:bodyPr anchor="b">
            <a:normAutofit/>
          </a:bodyPr>
          <a:lstStyle>
            <a:lvl1pPr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148DD8-17C0-4244-A3AF-158E393EF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10343"/>
            <a:ext cx="6172200" cy="4750708"/>
          </a:xfrm>
        </p:spPr>
        <p:txBody>
          <a:bodyPr/>
          <a:lstStyle>
            <a:lvl1pPr marL="0" indent="0">
              <a:buNone/>
              <a:defRPr sz="2400"/>
            </a:lvl1pPr>
            <a:lvl2pPr marL="342874" indent="0">
              <a:buNone/>
              <a:defRPr sz="2100"/>
            </a:lvl2pPr>
            <a:lvl3pPr marL="685750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2" indent="0">
              <a:buNone/>
              <a:defRPr sz="1500"/>
            </a:lvl6pPr>
            <a:lvl7pPr marL="2057247" indent="0">
              <a:buNone/>
              <a:defRPr sz="1500"/>
            </a:lvl7pPr>
            <a:lvl8pPr marL="2400120" indent="0">
              <a:buNone/>
              <a:defRPr sz="1500"/>
            </a:lvl8pPr>
            <a:lvl9pPr marL="274299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4FEC19-8A0B-4D06-8A0C-4DD5BA5B4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74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7" indent="0">
              <a:buNone/>
              <a:defRPr sz="751"/>
            </a:lvl7pPr>
            <a:lvl8pPr marL="2400120" indent="0">
              <a:buNone/>
              <a:defRPr sz="751"/>
            </a:lvl8pPr>
            <a:lvl9pPr marL="2742994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87D74B-F912-426A-AA2B-CC1DEE43F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EB7363-6F5F-4478-81E1-EAD46E6E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86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32.xml"/><Relationship Id="rId21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940220D-4DE3-43FF-A0B5-3A16377D801E}"/>
              </a:ext>
            </a:extLst>
          </p:cNvPr>
          <p:cNvSpPr/>
          <p:nvPr userDrawn="1"/>
        </p:nvSpPr>
        <p:spPr>
          <a:xfrm>
            <a:off x="0" y="0"/>
            <a:ext cx="12192000" cy="10058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FA9EBC-B9C3-4CC3-B06F-104EC4BB8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16C003-2209-410B-8345-12A696859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95408"/>
            <a:ext cx="10515600" cy="48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FD9BEA-2402-498E-BD8E-D2FDBCE41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473153-6572-4011-8EBD-CDF2880D6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15EBE-7D91-4441-B4A2-3ABCB39466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D3C079A-DFB7-4517-9308-567C4D6363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" y="6298546"/>
            <a:ext cx="2834640" cy="4397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5F0E03E-725F-4CDC-A2ED-FD6A502577F1}"/>
              </a:ext>
            </a:extLst>
          </p:cNvPr>
          <p:cNvSpPr/>
          <p:nvPr userDrawn="1"/>
        </p:nvSpPr>
        <p:spPr>
          <a:xfrm>
            <a:off x="0" y="6172199"/>
            <a:ext cx="12192000" cy="914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6165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2" r:id="rId12"/>
  </p:sldLayoutIdLst>
  <p:txStyles>
    <p:titleStyle>
      <a:lvl1pPr algn="l" defTabSz="68575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171438" indent="-171438" algn="l" defTabSz="685750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514314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857187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200061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1542935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1885810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4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7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B052BE-DE12-4468-95EC-4104F981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41" y="136525"/>
            <a:ext cx="11843479" cy="957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056535-E1AB-496A-88AA-C66B576EF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641" y="1253330"/>
            <a:ext cx="11843478" cy="4997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0A07F6-159A-40F0-965C-766555F7B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641" y="6410465"/>
            <a:ext cx="8821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42514E-67C8-4FFC-AF61-1B41EE0F2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3919" y="64104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1A468-681A-4C18-A000-B6313EFA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7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jcoinctc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8.png"/><Relationship Id="rId5" Type="http://schemas.openxmlformats.org/officeDocument/2006/relationships/image" Target="../media/image19.sv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1.wdp"/><Relationship Id="rId5" Type="http://schemas.openxmlformats.org/officeDocument/2006/relationships/image" Target="../media/image16.jpe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4" Type="http://schemas.openxmlformats.org/officeDocument/2006/relationships/image" Target="../media/image19.png"/><Relationship Id="rId5" Type="http://schemas.openxmlformats.org/officeDocument/2006/relationships/image" Target="../media/image21.svg"/><Relationship Id="rId6" Type="http://schemas.openxmlformats.org/officeDocument/2006/relationships/image" Target="../media/image20.png"/><Relationship Id="rId7" Type="http://schemas.openxmlformats.org/officeDocument/2006/relationships/image" Target="../media/image23.svg"/><Relationship Id="rId8" Type="http://schemas.openxmlformats.org/officeDocument/2006/relationships/image" Target="../media/image21.png"/><Relationship Id="rId9" Type="http://schemas.openxmlformats.org/officeDocument/2006/relationships/image" Target="../media/image25.svg"/><Relationship Id="rId10" Type="http://schemas.openxmlformats.org/officeDocument/2006/relationships/image" Target="../media/image22.png"/><Relationship Id="rId11" Type="http://schemas.openxmlformats.org/officeDocument/2006/relationships/image" Target="../media/image27.sv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1.svg"/><Relationship Id="rId5" Type="http://schemas.openxmlformats.org/officeDocument/2006/relationships/image" Target="../media/image26.tmp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1.svg"/><Relationship Id="rId5" Type="http://schemas.openxmlformats.org/officeDocument/2006/relationships/hyperlink" Target="https://mail.google.com/mail/?view=cm&amp;fs=1&amp;tf=1&amp;to=tta@jcoinctc.org" TargetMode="External"/><Relationship Id="rId6" Type="http://schemas.openxmlformats.org/officeDocument/2006/relationships/image" Target="../media/image27.tmp"/><Relationship Id="rId7" Type="http://schemas.openxmlformats.org/officeDocument/2006/relationships/image" Target="../media/image28.tmp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688015C-677E-411D-B5D9-1ECFFEEF6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66" y="1523999"/>
            <a:ext cx="5911119" cy="2073473"/>
          </a:xfrm>
        </p:spPr>
        <p:txBody>
          <a:bodyPr>
            <a:normAutofit/>
          </a:bodyPr>
          <a:lstStyle/>
          <a:p>
            <a:r>
              <a:rPr lang="en-US" sz="4400" dirty="0"/>
              <a:t>Justice Community Opioid Innovation Network (JCOIN)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762970C8-0408-4DB7-A069-08E65D67D6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Jessica Hulsey</a:t>
            </a:r>
          </a:p>
          <a:p>
            <a:r>
              <a:rPr lang="en-US" dirty="0"/>
              <a:t>Addiction Policy Forum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8B0B0E-AF35-466A-9167-C72ABEC1B735}"/>
              </a:ext>
            </a:extLst>
          </p:cNvPr>
          <p:cNvSpPr/>
          <p:nvPr/>
        </p:nvSpPr>
        <p:spPr>
          <a:xfrm>
            <a:off x="177666" y="5256456"/>
            <a:ext cx="2021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https://jcoinctc.org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98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B9E11B-4D06-4360-B9FB-3BEC43FB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33" y="108346"/>
            <a:ext cx="10922235" cy="10118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Research: </a:t>
            </a:r>
            <a:r>
              <a:rPr lang="en-US" dirty="0">
                <a:solidFill>
                  <a:schemeClr val="accent3"/>
                </a:solidFill>
              </a:rPr>
              <a:t/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/>
              <a:t>JCOIN Rapid Innovation Grants (J-RIG)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06F83A4B-3C24-4158-86A8-5A40395EA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85" y="1369029"/>
            <a:ext cx="5869615" cy="45882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Small Grant Program Supported Through JCOIN Coordination Center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Technical Assistance Available Online Including: </a:t>
            </a:r>
          </a:p>
          <a:p>
            <a:pPr lvl="1"/>
            <a:r>
              <a:rPr lang="en-US" dirty="0"/>
              <a:t>Common Measures</a:t>
            </a:r>
          </a:p>
          <a:p>
            <a:pPr lvl="1"/>
            <a:r>
              <a:rPr lang="en-US" dirty="0"/>
              <a:t>Sample Proposal</a:t>
            </a:r>
          </a:p>
          <a:p>
            <a:pPr lvl="1"/>
            <a:r>
              <a:rPr lang="en-US" dirty="0"/>
              <a:t>Tips for Writing</a:t>
            </a:r>
          </a:p>
          <a:p>
            <a:pPr lvl="1"/>
            <a:r>
              <a:rPr lang="en-US" dirty="0"/>
              <a:t>Webinar from Previous Call</a:t>
            </a:r>
          </a:p>
          <a:p>
            <a:pPr lvl="1"/>
            <a:endParaRPr lang="en-US" dirty="0"/>
          </a:p>
          <a:p>
            <a:r>
              <a:rPr lang="en-US" dirty="0"/>
              <a:t>Reviewed by JCOIN Researchers &amp; Partners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5E044C-7FAB-4070-908A-8C9A9C98A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69028"/>
            <a:ext cx="5869615" cy="4588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76C692-B193-4790-99CC-8035DA559112}"/>
              </a:ext>
            </a:extLst>
          </p:cNvPr>
          <p:cNvSpPr txBox="1"/>
          <p:nvPr/>
        </p:nvSpPr>
        <p:spPr>
          <a:xfrm>
            <a:off x="3316406" y="6400698"/>
            <a:ext cx="560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Questions to Rebekah Hersch (jcpilot@gmu.edu)</a:t>
            </a:r>
          </a:p>
        </p:txBody>
      </p:sp>
      <p:sp>
        <p:nvSpPr>
          <p:cNvPr id="7" name="Rectangle 6" descr="Research">
            <a:extLst>
              <a:ext uri="{FF2B5EF4-FFF2-40B4-BE49-F238E27FC236}">
                <a16:creationId xmlns:a16="http://schemas.microsoft.com/office/drawing/2014/main" xmlns="" id="{87F3CEFE-3883-41AC-916E-F753829CADD8}"/>
              </a:ext>
            </a:extLst>
          </p:cNvPr>
          <p:cNvSpPr/>
          <p:nvPr/>
        </p:nvSpPr>
        <p:spPr>
          <a:xfrm>
            <a:off x="181285" y="199925"/>
            <a:ext cx="828648" cy="828648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07675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reeform 35">
            <a:extLst>
              <a:ext uri="{FF2B5EF4-FFF2-40B4-BE49-F238E27FC236}">
                <a16:creationId xmlns:a16="http://schemas.microsoft.com/office/drawing/2014/main" xmlns="" id="{88872BC3-71E0-7741-BD66-DB9048615E9B}"/>
              </a:ext>
            </a:extLst>
          </p:cNvPr>
          <p:cNvSpPr>
            <a:spLocks/>
          </p:cNvSpPr>
          <p:nvPr/>
        </p:nvSpPr>
        <p:spPr bwMode="auto">
          <a:xfrm>
            <a:off x="7308017" y="6035127"/>
            <a:ext cx="466806" cy="194292"/>
          </a:xfrm>
          <a:custGeom>
            <a:avLst/>
            <a:gdLst>
              <a:gd name="T0" fmla="*/ 0 w 472"/>
              <a:gd name="T1" fmla="*/ 0 h 99"/>
              <a:gd name="T2" fmla="*/ 254 w 472"/>
              <a:gd name="T3" fmla="*/ 99 h 99"/>
              <a:gd name="T4" fmla="*/ 472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0" y="0"/>
                </a:moveTo>
                <a:cubicBezTo>
                  <a:pt x="0" y="0"/>
                  <a:pt x="142" y="99"/>
                  <a:pt x="254" y="99"/>
                </a:cubicBezTo>
                <a:cubicBezTo>
                  <a:pt x="366" y="99"/>
                  <a:pt x="472" y="99"/>
                  <a:pt x="472" y="99"/>
                </a:cubicBezTo>
              </a:path>
            </a:pathLst>
          </a:custGeom>
          <a:noFill/>
          <a:ln w="2540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CB6DF9-7AB4-8645-874B-686581FA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Meaningful Engagement of Stakeholders</a:t>
            </a:r>
          </a:p>
        </p:txBody>
      </p:sp>
      <p:sp>
        <p:nvSpPr>
          <p:cNvPr id="230" name="Freeform 35">
            <a:extLst>
              <a:ext uri="{FF2B5EF4-FFF2-40B4-BE49-F238E27FC236}">
                <a16:creationId xmlns:a16="http://schemas.microsoft.com/office/drawing/2014/main" xmlns="" id="{75354052-90A6-334A-8750-1D849871F2A0}"/>
              </a:ext>
            </a:extLst>
          </p:cNvPr>
          <p:cNvSpPr>
            <a:spLocks/>
          </p:cNvSpPr>
          <p:nvPr/>
        </p:nvSpPr>
        <p:spPr bwMode="auto">
          <a:xfrm>
            <a:off x="6736949" y="6303198"/>
            <a:ext cx="321309" cy="274320"/>
          </a:xfrm>
          <a:custGeom>
            <a:avLst/>
            <a:gdLst>
              <a:gd name="T0" fmla="*/ 0 w 472"/>
              <a:gd name="T1" fmla="*/ 0 h 99"/>
              <a:gd name="T2" fmla="*/ 254 w 472"/>
              <a:gd name="T3" fmla="*/ 99 h 99"/>
              <a:gd name="T4" fmla="*/ 472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0" y="0"/>
                </a:moveTo>
                <a:cubicBezTo>
                  <a:pt x="0" y="0"/>
                  <a:pt x="142" y="99"/>
                  <a:pt x="254" y="99"/>
                </a:cubicBezTo>
                <a:cubicBezTo>
                  <a:pt x="366" y="99"/>
                  <a:pt x="472" y="99"/>
                  <a:pt x="472" y="99"/>
                </a:cubicBezTo>
              </a:path>
            </a:pathLst>
          </a:custGeom>
          <a:noFill/>
          <a:ln w="2540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Freeform 35">
            <a:extLst>
              <a:ext uri="{FF2B5EF4-FFF2-40B4-BE49-F238E27FC236}">
                <a16:creationId xmlns:a16="http://schemas.microsoft.com/office/drawing/2014/main" xmlns="" id="{AAF61BF2-F46C-FA4B-87C5-7D6AFB8C56B1}"/>
              </a:ext>
            </a:extLst>
          </p:cNvPr>
          <p:cNvSpPr>
            <a:spLocks/>
          </p:cNvSpPr>
          <p:nvPr/>
        </p:nvSpPr>
        <p:spPr bwMode="auto">
          <a:xfrm>
            <a:off x="7937332" y="4558186"/>
            <a:ext cx="839572" cy="126348"/>
          </a:xfrm>
          <a:custGeom>
            <a:avLst/>
            <a:gdLst>
              <a:gd name="T0" fmla="*/ 0 w 472"/>
              <a:gd name="T1" fmla="*/ 0 h 99"/>
              <a:gd name="T2" fmla="*/ 254 w 472"/>
              <a:gd name="T3" fmla="*/ 99 h 99"/>
              <a:gd name="T4" fmla="*/ 472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0" y="0"/>
                </a:moveTo>
                <a:cubicBezTo>
                  <a:pt x="0" y="0"/>
                  <a:pt x="142" y="99"/>
                  <a:pt x="254" y="99"/>
                </a:cubicBezTo>
                <a:cubicBezTo>
                  <a:pt x="366" y="99"/>
                  <a:pt x="472" y="99"/>
                  <a:pt x="472" y="99"/>
                </a:cubicBezTo>
              </a:path>
            </a:pathLst>
          </a:cu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Rounded Rectangle 234">
            <a:extLst>
              <a:ext uri="{FF2B5EF4-FFF2-40B4-BE49-F238E27FC236}">
                <a16:creationId xmlns:a16="http://schemas.microsoft.com/office/drawing/2014/main" xmlns="" id="{37DDD62A-BC77-774A-A1C5-764B7D16161F}"/>
              </a:ext>
            </a:extLst>
          </p:cNvPr>
          <p:cNvSpPr/>
          <p:nvPr/>
        </p:nvSpPr>
        <p:spPr>
          <a:xfrm>
            <a:off x="7402881" y="1731537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Law Enforcement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xmlns="" id="{C7B68344-C499-B841-AC10-DD871858FD36}"/>
              </a:ext>
            </a:extLst>
          </p:cNvPr>
          <p:cNvSpPr/>
          <p:nvPr/>
        </p:nvSpPr>
        <p:spPr>
          <a:xfrm>
            <a:off x="7651832" y="2046249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Judicial/Drug Courts</a:t>
            </a:r>
          </a:p>
        </p:txBody>
      </p:sp>
      <p:sp>
        <p:nvSpPr>
          <p:cNvPr id="239" name="Rounded Rectangle 238">
            <a:extLst>
              <a:ext uri="{FF2B5EF4-FFF2-40B4-BE49-F238E27FC236}">
                <a16:creationId xmlns:a16="http://schemas.microsoft.com/office/drawing/2014/main" xmlns="" id="{A9E5A1F9-BA2E-AF4E-82DA-CAC94FB10A07}"/>
              </a:ext>
            </a:extLst>
          </p:cNvPr>
          <p:cNvSpPr/>
          <p:nvPr/>
        </p:nvSpPr>
        <p:spPr>
          <a:xfrm>
            <a:off x="8188486" y="2780145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Associations/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Professionals Organizations</a:t>
            </a:r>
          </a:p>
        </p:txBody>
      </p:sp>
      <p:sp>
        <p:nvSpPr>
          <p:cNvPr id="240" name="Rounded Rectangle 239">
            <a:extLst>
              <a:ext uri="{FF2B5EF4-FFF2-40B4-BE49-F238E27FC236}">
                <a16:creationId xmlns:a16="http://schemas.microsoft.com/office/drawing/2014/main" xmlns="" id="{E288D60A-CA5A-CA4A-875D-7B5C16977AF5}"/>
              </a:ext>
            </a:extLst>
          </p:cNvPr>
          <p:cNvSpPr/>
          <p:nvPr/>
        </p:nvSpPr>
        <p:spPr>
          <a:xfrm>
            <a:off x="8464461" y="3151007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Treatment Providers</a:t>
            </a:r>
          </a:p>
        </p:txBody>
      </p:sp>
      <p:sp>
        <p:nvSpPr>
          <p:cNvPr id="241" name="Rounded Rectangle 240">
            <a:extLst>
              <a:ext uri="{FF2B5EF4-FFF2-40B4-BE49-F238E27FC236}">
                <a16:creationId xmlns:a16="http://schemas.microsoft.com/office/drawing/2014/main" xmlns="" id="{E4E3A47E-9346-AE4B-A4EE-2470BC5F7B2D}"/>
              </a:ext>
            </a:extLst>
          </p:cNvPr>
          <p:cNvSpPr/>
          <p:nvPr/>
        </p:nvSpPr>
        <p:spPr>
          <a:xfrm>
            <a:off x="8712917" y="3594563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Health Departments/Fire/EMS</a:t>
            </a:r>
          </a:p>
        </p:txBody>
      </p:sp>
      <p:sp>
        <p:nvSpPr>
          <p:cNvPr id="242" name="Rounded Rectangle 241">
            <a:extLst>
              <a:ext uri="{FF2B5EF4-FFF2-40B4-BE49-F238E27FC236}">
                <a16:creationId xmlns:a16="http://schemas.microsoft.com/office/drawing/2014/main" xmlns="" id="{2CF1D9EB-36FF-BD49-98D3-D587FE0CEF92}"/>
              </a:ext>
            </a:extLst>
          </p:cNvPr>
          <p:cNvSpPr/>
          <p:nvPr/>
        </p:nvSpPr>
        <p:spPr>
          <a:xfrm>
            <a:off x="8776904" y="4538741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Acute Care/Emergency</a:t>
            </a:r>
          </a:p>
        </p:txBody>
      </p:sp>
      <p:sp>
        <p:nvSpPr>
          <p:cNvPr id="243" name="Rounded Rectangle 242">
            <a:extLst>
              <a:ext uri="{FF2B5EF4-FFF2-40B4-BE49-F238E27FC236}">
                <a16:creationId xmlns:a16="http://schemas.microsoft.com/office/drawing/2014/main" xmlns="" id="{BC1F5B02-6D90-714C-97E0-05F6E343C16A}"/>
              </a:ext>
            </a:extLst>
          </p:cNvPr>
          <p:cNvSpPr/>
          <p:nvPr/>
        </p:nvSpPr>
        <p:spPr>
          <a:xfrm>
            <a:off x="1595428" y="2860561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Anti-Drug/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Coalitions</a:t>
            </a:r>
          </a:p>
        </p:txBody>
      </p:sp>
      <p:sp>
        <p:nvSpPr>
          <p:cNvPr id="244" name="Rounded Rectangle 243">
            <a:extLst>
              <a:ext uri="{FF2B5EF4-FFF2-40B4-BE49-F238E27FC236}">
                <a16:creationId xmlns:a16="http://schemas.microsoft.com/office/drawing/2014/main" xmlns="" id="{9E11AAE6-1DFE-F44A-A762-3B20061EF0BB}"/>
              </a:ext>
            </a:extLst>
          </p:cNvPr>
          <p:cNvSpPr/>
          <p:nvPr/>
        </p:nvSpPr>
        <p:spPr>
          <a:xfrm>
            <a:off x="1269505" y="3268876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Peer Based Services/Impacted </a:t>
            </a:r>
          </a:p>
        </p:txBody>
      </p:sp>
      <p:sp>
        <p:nvSpPr>
          <p:cNvPr id="245" name="Rounded Rectangle 244">
            <a:extLst>
              <a:ext uri="{FF2B5EF4-FFF2-40B4-BE49-F238E27FC236}">
                <a16:creationId xmlns:a16="http://schemas.microsoft.com/office/drawing/2014/main" xmlns="" id="{399A8D81-E0B9-2042-829F-99E0E4CB349F}"/>
              </a:ext>
            </a:extLst>
          </p:cNvPr>
          <p:cNvSpPr/>
          <p:nvPr/>
        </p:nvSpPr>
        <p:spPr>
          <a:xfrm>
            <a:off x="1149886" y="3608107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Family &amp; Children Services</a:t>
            </a:r>
          </a:p>
        </p:txBody>
      </p:sp>
      <p:sp>
        <p:nvSpPr>
          <p:cNvPr id="246" name="Rounded Rectangle 245">
            <a:extLst>
              <a:ext uri="{FF2B5EF4-FFF2-40B4-BE49-F238E27FC236}">
                <a16:creationId xmlns:a16="http://schemas.microsoft.com/office/drawing/2014/main" xmlns="" id="{305FB748-6637-7146-A321-CD1C28A11198}"/>
              </a:ext>
            </a:extLst>
          </p:cNvPr>
          <p:cNvSpPr/>
          <p:nvPr/>
        </p:nvSpPr>
        <p:spPr>
          <a:xfrm>
            <a:off x="1075105" y="3949128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Recovery Support Services</a:t>
            </a:r>
          </a:p>
        </p:txBody>
      </p:sp>
      <p:sp>
        <p:nvSpPr>
          <p:cNvPr id="247" name="Rounded Rectangle 246">
            <a:extLst>
              <a:ext uri="{FF2B5EF4-FFF2-40B4-BE49-F238E27FC236}">
                <a16:creationId xmlns:a16="http://schemas.microsoft.com/office/drawing/2014/main" xmlns="" id="{7BF2D595-F6E4-7349-96EA-8A13DB369E62}"/>
              </a:ext>
            </a:extLst>
          </p:cNvPr>
          <p:cNvSpPr/>
          <p:nvPr/>
        </p:nvSpPr>
        <p:spPr>
          <a:xfrm>
            <a:off x="1275394" y="4643945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Private Foundations</a:t>
            </a:r>
          </a:p>
        </p:txBody>
      </p:sp>
      <p:sp>
        <p:nvSpPr>
          <p:cNvPr id="248" name="Rounded Rectangle 247">
            <a:extLst>
              <a:ext uri="{FF2B5EF4-FFF2-40B4-BE49-F238E27FC236}">
                <a16:creationId xmlns:a16="http://schemas.microsoft.com/office/drawing/2014/main" xmlns="" id="{D20F663D-9E54-3E4F-BB84-4A09C2925FE1}"/>
              </a:ext>
            </a:extLst>
          </p:cNvPr>
          <p:cNvSpPr/>
          <p:nvPr/>
        </p:nvSpPr>
        <p:spPr>
          <a:xfrm>
            <a:off x="2664745" y="6415853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Coordinating Entities</a:t>
            </a:r>
          </a:p>
        </p:txBody>
      </p:sp>
      <p:sp>
        <p:nvSpPr>
          <p:cNvPr id="249" name="Rounded Rectangle 248">
            <a:extLst>
              <a:ext uri="{FF2B5EF4-FFF2-40B4-BE49-F238E27FC236}">
                <a16:creationId xmlns:a16="http://schemas.microsoft.com/office/drawing/2014/main" xmlns="" id="{B2599B25-C007-CE45-BFEE-1CEE6998D956}"/>
              </a:ext>
            </a:extLst>
          </p:cNvPr>
          <p:cNvSpPr/>
          <p:nvPr/>
        </p:nvSpPr>
        <p:spPr>
          <a:xfrm>
            <a:off x="2169779" y="5880799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and Local G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overnments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xmlns="" id="{E1354B0F-E3DB-9E44-B490-06471342A039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031318" y="2382876"/>
            <a:ext cx="3979274" cy="4050835"/>
            <a:chOff x="3947484" y="1278536"/>
            <a:chExt cx="4297033" cy="4300929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xmlns="" id="{35C8E5C9-10E4-814C-AA10-4603B1076E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47484" y="1278536"/>
              <a:ext cx="4297033" cy="4300929"/>
              <a:chOff x="4020196" y="2055394"/>
              <a:chExt cx="4097601" cy="4101316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xmlns="" id="{3C18EDF1-B8C8-C54C-8590-EB0515230DD4}"/>
                  </a:ext>
                </a:extLst>
              </p:cNvPr>
              <p:cNvGrpSpPr/>
              <p:nvPr/>
            </p:nvGrpSpPr>
            <p:grpSpPr>
              <a:xfrm>
                <a:off x="4020196" y="2055394"/>
                <a:ext cx="4097601" cy="4101316"/>
                <a:chOff x="4020196" y="2055394"/>
                <a:chExt cx="4097601" cy="4101316"/>
              </a:xfrm>
            </p:grpSpPr>
            <p:sp>
              <p:nvSpPr>
                <p:cNvPr id="189" name="Freeform 13">
                  <a:extLst>
                    <a:ext uri="{FF2B5EF4-FFF2-40B4-BE49-F238E27FC236}">
                      <a16:creationId xmlns:a16="http://schemas.microsoft.com/office/drawing/2014/main" xmlns="" id="{AEA5636B-9C8D-0942-9EB2-F775AB2866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9637" y="4873733"/>
                  <a:ext cx="2298718" cy="1270605"/>
                </a:xfrm>
                <a:custGeom>
                  <a:avLst/>
                  <a:gdLst>
                    <a:gd name="T0" fmla="*/ 393 w 785"/>
                    <a:gd name="T1" fmla="*/ 434 h 434"/>
                    <a:gd name="T2" fmla="*/ 0 w 785"/>
                    <a:gd name="T3" fmla="*/ 313 h 434"/>
                    <a:gd name="T4" fmla="*/ 74 w 785"/>
                    <a:gd name="T5" fmla="*/ 200 h 434"/>
                    <a:gd name="T6" fmla="*/ 121 w 785"/>
                    <a:gd name="T7" fmla="*/ 223 h 434"/>
                    <a:gd name="T8" fmla="*/ 181 w 785"/>
                    <a:gd name="T9" fmla="*/ 163 h 434"/>
                    <a:gd name="T10" fmla="*/ 136 w 785"/>
                    <a:gd name="T11" fmla="*/ 105 h 434"/>
                    <a:gd name="T12" fmla="*/ 204 w 785"/>
                    <a:gd name="T13" fmla="*/ 0 h 434"/>
                    <a:gd name="T14" fmla="*/ 334 w 785"/>
                    <a:gd name="T15" fmla="*/ 0 h 434"/>
                    <a:gd name="T16" fmla="*/ 333 w 785"/>
                    <a:gd name="T17" fmla="*/ 10 h 434"/>
                    <a:gd name="T18" fmla="*/ 393 w 785"/>
                    <a:gd name="T19" fmla="*/ 70 h 434"/>
                    <a:gd name="T20" fmla="*/ 453 w 785"/>
                    <a:gd name="T21" fmla="*/ 10 h 434"/>
                    <a:gd name="T22" fmla="*/ 452 w 785"/>
                    <a:gd name="T23" fmla="*/ 0 h 434"/>
                    <a:gd name="T24" fmla="*/ 581 w 785"/>
                    <a:gd name="T25" fmla="*/ 0 h 434"/>
                    <a:gd name="T26" fmla="*/ 674 w 785"/>
                    <a:gd name="T27" fmla="*/ 142 h 434"/>
                    <a:gd name="T28" fmla="*/ 679 w 785"/>
                    <a:gd name="T29" fmla="*/ 135 h 434"/>
                    <a:gd name="T30" fmla="*/ 718 w 785"/>
                    <a:gd name="T31" fmla="*/ 115 h 434"/>
                    <a:gd name="T32" fmla="*/ 766 w 785"/>
                    <a:gd name="T33" fmla="*/ 163 h 434"/>
                    <a:gd name="T34" fmla="*/ 728 w 785"/>
                    <a:gd name="T35" fmla="*/ 210 h 434"/>
                    <a:gd name="T36" fmla="*/ 719 w 785"/>
                    <a:gd name="T37" fmla="*/ 212 h 434"/>
                    <a:gd name="T38" fmla="*/ 785 w 785"/>
                    <a:gd name="T39" fmla="*/ 313 h 434"/>
                    <a:gd name="T40" fmla="*/ 393 w 785"/>
                    <a:gd name="T41" fmla="*/ 434 h 4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5" h="434">
                      <a:moveTo>
                        <a:pt x="393" y="434"/>
                      </a:moveTo>
                      <a:cubicBezTo>
                        <a:pt x="252" y="434"/>
                        <a:pt x="116" y="392"/>
                        <a:pt x="0" y="313"/>
                      </a:cubicBezTo>
                      <a:cubicBezTo>
                        <a:pt x="74" y="200"/>
                        <a:pt x="74" y="200"/>
                        <a:pt x="74" y="200"/>
                      </a:cubicBezTo>
                      <a:cubicBezTo>
                        <a:pt x="85" y="214"/>
                        <a:pt x="102" y="223"/>
                        <a:pt x="121" y="223"/>
                      </a:cubicBezTo>
                      <a:cubicBezTo>
                        <a:pt x="154" y="223"/>
                        <a:pt x="181" y="196"/>
                        <a:pt x="181" y="163"/>
                      </a:cubicBezTo>
                      <a:cubicBezTo>
                        <a:pt x="181" y="135"/>
                        <a:pt x="162" y="111"/>
                        <a:pt x="136" y="105"/>
                      </a:cubicBezTo>
                      <a:cubicBezTo>
                        <a:pt x="204" y="0"/>
                        <a:pt x="204" y="0"/>
                        <a:pt x="204" y="0"/>
                      </a:cubicBezTo>
                      <a:cubicBezTo>
                        <a:pt x="334" y="0"/>
                        <a:pt x="334" y="0"/>
                        <a:pt x="334" y="0"/>
                      </a:cubicBezTo>
                      <a:cubicBezTo>
                        <a:pt x="333" y="3"/>
                        <a:pt x="333" y="7"/>
                        <a:pt x="333" y="10"/>
                      </a:cubicBezTo>
                      <a:cubicBezTo>
                        <a:pt x="333" y="43"/>
                        <a:pt x="360" y="70"/>
                        <a:pt x="393" y="70"/>
                      </a:cubicBezTo>
                      <a:cubicBezTo>
                        <a:pt x="426" y="70"/>
                        <a:pt x="453" y="43"/>
                        <a:pt x="453" y="10"/>
                      </a:cubicBezTo>
                      <a:cubicBezTo>
                        <a:pt x="453" y="7"/>
                        <a:pt x="452" y="3"/>
                        <a:pt x="452" y="0"/>
                      </a:cubicBezTo>
                      <a:cubicBezTo>
                        <a:pt x="581" y="0"/>
                        <a:pt x="581" y="0"/>
                        <a:pt x="581" y="0"/>
                      </a:cubicBezTo>
                      <a:cubicBezTo>
                        <a:pt x="674" y="142"/>
                        <a:pt x="674" y="142"/>
                        <a:pt x="674" y="142"/>
                      </a:cubicBezTo>
                      <a:cubicBezTo>
                        <a:pt x="679" y="135"/>
                        <a:pt x="679" y="135"/>
                        <a:pt x="679" y="135"/>
                      </a:cubicBezTo>
                      <a:cubicBezTo>
                        <a:pt x="688" y="122"/>
                        <a:pt x="703" y="115"/>
                        <a:pt x="718" y="115"/>
                      </a:cubicBezTo>
                      <a:cubicBezTo>
                        <a:pt x="745" y="115"/>
                        <a:pt x="766" y="136"/>
                        <a:pt x="766" y="163"/>
                      </a:cubicBezTo>
                      <a:cubicBezTo>
                        <a:pt x="766" y="186"/>
                        <a:pt x="750" y="205"/>
                        <a:pt x="728" y="210"/>
                      </a:cubicBezTo>
                      <a:cubicBezTo>
                        <a:pt x="719" y="212"/>
                        <a:pt x="719" y="212"/>
                        <a:pt x="719" y="212"/>
                      </a:cubicBezTo>
                      <a:cubicBezTo>
                        <a:pt x="785" y="313"/>
                        <a:pt x="785" y="313"/>
                        <a:pt x="785" y="313"/>
                      </a:cubicBezTo>
                      <a:cubicBezTo>
                        <a:pt x="669" y="392"/>
                        <a:pt x="534" y="434"/>
                        <a:pt x="393" y="434"/>
                      </a:cubicBezTo>
                      <a:close/>
                    </a:path>
                  </a:pathLst>
                </a:custGeom>
                <a:solidFill>
                  <a:srgbClr val="981F32"/>
                </a:solidFill>
                <a:ln>
                  <a:noFill/>
                </a:ln>
              </p:spPr>
              <p:txBody>
                <a:bodyPr vert="horz" wrap="square" lIns="91440" tIns="45721" rIns="91440" bIns="45721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xmlns="" id="{6B1930E5-9DA4-1B4C-8E2E-C5CB57AB8199}"/>
                    </a:ext>
                  </a:extLst>
                </p:cNvPr>
                <p:cNvGrpSpPr/>
                <p:nvPr/>
              </p:nvGrpSpPr>
              <p:grpSpPr>
                <a:xfrm>
                  <a:off x="4020196" y="2055394"/>
                  <a:ext cx="4097601" cy="4101316"/>
                  <a:chOff x="4020196" y="2055394"/>
                  <a:chExt cx="4097601" cy="4101316"/>
                </a:xfrm>
              </p:grpSpPr>
              <p:grpSp>
                <p:nvGrpSpPr>
                  <p:cNvPr id="191" name="Color 6">
                    <a:extLst>
                      <a:ext uri="{FF2B5EF4-FFF2-40B4-BE49-F238E27FC236}">
                        <a16:creationId xmlns:a16="http://schemas.microsoft.com/office/drawing/2014/main" xmlns="" id="{F911D088-9724-A447-BB66-6544A4D260B7}"/>
                      </a:ext>
                    </a:extLst>
                  </p:cNvPr>
                  <p:cNvGrpSpPr/>
                  <p:nvPr/>
                </p:nvGrpSpPr>
                <p:grpSpPr>
                  <a:xfrm>
                    <a:off x="5132430" y="3130518"/>
                    <a:ext cx="1880544" cy="1925083"/>
                    <a:chOff x="5159440" y="3139659"/>
                    <a:chExt cx="1880544" cy="1925083"/>
                  </a:xfrm>
                </p:grpSpPr>
                <p:sp>
                  <p:nvSpPr>
                    <p:cNvPr id="205" name="Freeform 15">
                      <a:extLst>
                        <a:ext uri="{FF2B5EF4-FFF2-40B4-BE49-F238E27FC236}">
                          <a16:creationId xmlns:a16="http://schemas.microsoft.com/office/drawing/2014/main" xmlns="" id="{C0C5A1ED-BEE1-974C-9C12-EBDB2CB29BF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171812" y="3154505"/>
                      <a:ext cx="1857037" cy="1897865"/>
                    </a:xfrm>
                    <a:custGeom>
                      <a:avLst/>
                      <a:gdLst>
                        <a:gd name="T0" fmla="*/ 316 w 634"/>
                        <a:gd name="T1" fmla="*/ 648 h 648"/>
                        <a:gd name="T2" fmla="*/ 268 w 634"/>
                        <a:gd name="T3" fmla="*/ 600 h 648"/>
                        <a:gd name="T4" fmla="*/ 270 w 634"/>
                        <a:gd name="T5" fmla="*/ 586 h 648"/>
                        <a:gd name="T6" fmla="*/ 272 w 634"/>
                        <a:gd name="T7" fmla="*/ 578 h 648"/>
                        <a:gd name="T8" fmla="*/ 128 w 634"/>
                        <a:gd name="T9" fmla="*/ 578 h 648"/>
                        <a:gd name="T10" fmla="*/ 83 w 634"/>
                        <a:gd name="T11" fmla="*/ 438 h 648"/>
                        <a:gd name="T12" fmla="*/ 76 w 634"/>
                        <a:gd name="T13" fmla="*/ 443 h 648"/>
                        <a:gd name="T14" fmla="*/ 48 w 634"/>
                        <a:gd name="T15" fmla="*/ 452 h 648"/>
                        <a:gd name="T16" fmla="*/ 0 w 634"/>
                        <a:gd name="T17" fmla="*/ 404 h 648"/>
                        <a:gd name="T18" fmla="*/ 48 w 634"/>
                        <a:gd name="T19" fmla="*/ 356 h 648"/>
                        <a:gd name="T20" fmla="*/ 56 w 634"/>
                        <a:gd name="T21" fmla="*/ 356 h 648"/>
                        <a:gd name="T22" fmla="*/ 12 w 634"/>
                        <a:gd name="T23" fmla="*/ 221 h 648"/>
                        <a:gd name="T24" fmla="*/ 128 w 634"/>
                        <a:gd name="T25" fmla="*/ 136 h 648"/>
                        <a:gd name="T26" fmla="*/ 120 w 634"/>
                        <a:gd name="T27" fmla="*/ 132 h 648"/>
                        <a:gd name="T28" fmla="*/ 96 w 634"/>
                        <a:gd name="T29" fmla="*/ 90 h 648"/>
                        <a:gd name="T30" fmla="*/ 144 w 634"/>
                        <a:gd name="T31" fmla="*/ 42 h 648"/>
                        <a:gd name="T32" fmla="*/ 191 w 634"/>
                        <a:gd name="T33" fmla="*/ 80 h 648"/>
                        <a:gd name="T34" fmla="*/ 193 w 634"/>
                        <a:gd name="T35" fmla="*/ 89 h 648"/>
                        <a:gd name="T36" fmla="*/ 316 w 634"/>
                        <a:gd name="T37" fmla="*/ 0 h 648"/>
                        <a:gd name="T38" fmla="*/ 437 w 634"/>
                        <a:gd name="T39" fmla="*/ 88 h 648"/>
                        <a:gd name="T40" fmla="*/ 439 w 634"/>
                        <a:gd name="T41" fmla="*/ 80 h 648"/>
                        <a:gd name="T42" fmla="*/ 486 w 634"/>
                        <a:gd name="T43" fmla="*/ 42 h 648"/>
                        <a:gd name="T44" fmla="*/ 534 w 634"/>
                        <a:gd name="T45" fmla="*/ 90 h 648"/>
                        <a:gd name="T46" fmla="*/ 511 w 634"/>
                        <a:gd name="T47" fmla="*/ 131 h 648"/>
                        <a:gd name="T48" fmla="*/ 503 w 634"/>
                        <a:gd name="T49" fmla="*/ 136 h 648"/>
                        <a:gd name="T50" fmla="*/ 619 w 634"/>
                        <a:gd name="T51" fmla="*/ 221 h 648"/>
                        <a:gd name="T52" fmla="*/ 575 w 634"/>
                        <a:gd name="T53" fmla="*/ 356 h 648"/>
                        <a:gd name="T54" fmla="*/ 585 w 634"/>
                        <a:gd name="T55" fmla="*/ 356 h 648"/>
                        <a:gd name="T56" fmla="*/ 586 w 634"/>
                        <a:gd name="T57" fmla="*/ 356 h 648"/>
                        <a:gd name="T58" fmla="*/ 634 w 634"/>
                        <a:gd name="T59" fmla="*/ 404 h 648"/>
                        <a:gd name="T60" fmla="*/ 586 w 634"/>
                        <a:gd name="T61" fmla="*/ 452 h 648"/>
                        <a:gd name="T62" fmla="*/ 556 w 634"/>
                        <a:gd name="T63" fmla="*/ 442 h 648"/>
                        <a:gd name="T64" fmla="*/ 549 w 634"/>
                        <a:gd name="T65" fmla="*/ 436 h 648"/>
                        <a:gd name="T66" fmla="*/ 503 w 634"/>
                        <a:gd name="T67" fmla="*/ 578 h 648"/>
                        <a:gd name="T68" fmla="*/ 359 w 634"/>
                        <a:gd name="T69" fmla="*/ 578 h 648"/>
                        <a:gd name="T70" fmla="*/ 361 w 634"/>
                        <a:gd name="T71" fmla="*/ 586 h 648"/>
                        <a:gd name="T72" fmla="*/ 364 w 634"/>
                        <a:gd name="T73" fmla="*/ 600 h 648"/>
                        <a:gd name="T74" fmla="*/ 316 w 634"/>
                        <a:gd name="T75" fmla="*/ 648 h 6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634" h="648">
                          <a:moveTo>
                            <a:pt x="316" y="648"/>
                          </a:moveTo>
                          <a:cubicBezTo>
                            <a:pt x="289" y="648"/>
                            <a:pt x="268" y="626"/>
                            <a:pt x="268" y="600"/>
                          </a:cubicBezTo>
                          <a:cubicBezTo>
                            <a:pt x="268" y="595"/>
                            <a:pt x="268" y="590"/>
                            <a:pt x="270" y="586"/>
                          </a:cubicBezTo>
                          <a:cubicBezTo>
                            <a:pt x="272" y="578"/>
                            <a:pt x="272" y="578"/>
                            <a:pt x="272" y="578"/>
                          </a:cubicBezTo>
                          <a:cubicBezTo>
                            <a:pt x="128" y="578"/>
                            <a:pt x="128" y="578"/>
                            <a:pt x="128" y="578"/>
                          </a:cubicBezTo>
                          <a:cubicBezTo>
                            <a:pt x="83" y="438"/>
                            <a:pt x="83" y="438"/>
                            <a:pt x="83" y="438"/>
                          </a:cubicBezTo>
                          <a:cubicBezTo>
                            <a:pt x="76" y="443"/>
                            <a:pt x="76" y="443"/>
                            <a:pt x="76" y="443"/>
                          </a:cubicBezTo>
                          <a:cubicBezTo>
                            <a:pt x="68" y="449"/>
                            <a:pt x="58" y="452"/>
                            <a:pt x="48" y="452"/>
                          </a:cubicBezTo>
                          <a:cubicBezTo>
                            <a:pt x="22" y="452"/>
                            <a:pt x="0" y="430"/>
                            <a:pt x="0" y="404"/>
                          </a:cubicBezTo>
                          <a:cubicBezTo>
                            <a:pt x="0" y="378"/>
                            <a:pt x="21" y="356"/>
                            <a:pt x="48" y="356"/>
                          </a:cubicBezTo>
                          <a:cubicBezTo>
                            <a:pt x="56" y="356"/>
                            <a:pt x="56" y="356"/>
                            <a:pt x="56" y="356"/>
                          </a:cubicBezTo>
                          <a:cubicBezTo>
                            <a:pt x="12" y="221"/>
                            <a:pt x="12" y="221"/>
                            <a:pt x="12" y="221"/>
                          </a:cubicBezTo>
                          <a:cubicBezTo>
                            <a:pt x="128" y="136"/>
                            <a:pt x="128" y="136"/>
                            <a:pt x="128" y="136"/>
                          </a:cubicBezTo>
                          <a:cubicBezTo>
                            <a:pt x="120" y="132"/>
                            <a:pt x="120" y="132"/>
                            <a:pt x="120" y="132"/>
                          </a:cubicBezTo>
                          <a:cubicBezTo>
                            <a:pt x="105" y="123"/>
                            <a:pt x="96" y="107"/>
                            <a:pt x="96" y="90"/>
                          </a:cubicBezTo>
                          <a:cubicBezTo>
                            <a:pt x="96" y="64"/>
                            <a:pt x="118" y="42"/>
                            <a:pt x="144" y="42"/>
                          </a:cubicBezTo>
                          <a:cubicBezTo>
                            <a:pt x="166" y="42"/>
                            <a:pt x="186" y="58"/>
                            <a:pt x="191" y="80"/>
                          </a:cubicBezTo>
                          <a:cubicBezTo>
                            <a:pt x="193" y="89"/>
                            <a:pt x="193" y="89"/>
                            <a:pt x="193" y="89"/>
                          </a:cubicBezTo>
                          <a:cubicBezTo>
                            <a:pt x="316" y="0"/>
                            <a:pt x="316" y="0"/>
                            <a:pt x="316" y="0"/>
                          </a:cubicBezTo>
                          <a:cubicBezTo>
                            <a:pt x="437" y="88"/>
                            <a:pt x="437" y="88"/>
                            <a:pt x="437" y="88"/>
                          </a:cubicBezTo>
                          <a:cubicBezTo>
                            <a:pt x="439" y="80"/>
                            <a:pt x="439" y="80"/>
                            <a:pt x="439" y="80"/>
                          </a:cubicBezTo>
                          <a:cubicBezTo>
                            <a:pt x="444" y="58"/>
                            <a:pt x="464" y="42"/>
                            <a:pt x="486" y="42"/>
                          </a:cubicBezTo>
                          <a:cubicBezTo>
                            <a:pt x="512" y="42"/>
                            <a:pt x="534" y="64"/>
                            <a:pt x="534" y="90"/>
                          </a:cubicBezTo>
                          <a:cubicBezTo>
                            <a:pt x="534" y="107"/>
                            <a:pt x="525" y="123"/>
                            <a:pt x="511" y="131"/>
                          </a:cubicBezTo>
                          <a:cubicBezTo>
                            <a:pt x="503" y="136"/>
                            <a:pt x="503" y="136"/>
                            <a:pt x="503" y="136"/>
                          </a:cubicBezTo>
                          <a:cubicBezTo>
                            <a:pt x="619" y="221"/>
                            <a:pt x="619" y="221"/>
                            <a:pt x="619" y="221"/>
                          </a:cubicBezTo>
                          <a:cubicBezTo>
                            <a:pt x="575" y="356"/>
                            <a:pt x="575" y="356"/>
                            <a:pt x="575" y="356"/>
                          </a:cubicBezTo>
                          <a:cubicBezTo>
                            <a:pt x="585" y="356"/>
                            <a:pt x="585" y="356"/>
                            <a:pt x="585" y="356"/>
                          </a:cubicBezTo>
                          <a:cubicBezTo>
                            <a:pt x="585" y="356"/>
                            <a:pt x="585" y="356"/>
                            <a:pt x="586" y="356"/>
                          </a:cubicBezTo>
                          <a:cubicBezTo>
                            <a:pt x="612" y="356"/>
                            <a:pt x="634" y="377"/>
                            <a:pt x="634" y="404"/>
                          </a:cubicBezTo>
                          <a:cubicBezTo>
                            <a:pt x="634" y="430"/>
                            <a:pt x="612" y="452"/>
                            <a:pt x="586" y="452"/>
                          </a:cubicBezTo>
                          <a:cubicBezTo>
                            <a:pt x="575" y="452"/>
                            <a:pt x="565" y="448"/>
                            <a:pt x="556" y="442"/>
                          </a:cubicBezTo>
                          <a:cubicBezTo>
                            <a:pt x="549" y="436"/>
                            <a:pt x="549" y="436"/>
                            <a:pt x="549" y="436"/>
                          </a:cubicBezTo>
                          <a:cubicBezTo>
                            <a:pt x="503" y="578"/>
                            <a:pt x="503" y="578"/>
                            <a:pt x="503" y="578"/>
                          </a:cubicBezTo>
                          <a:cubicBezTo>
                            <a:pt x="359" y="578"/>
                            <a:pt x="359" y="578"/>
                            <a:pt x="359" y="578"/>
                          </a:cubicBezTo>
                          <a:cubicBezTo>
                            <a:pt x="361" y="586"/>
                            <a:pt x="361" y="586"/>
                            <a:pt x="361" y="586"/>
                          </a:cubicBezTo>
                          <a:cubicBezTo>
                            <a:pt x="363" y="590"/>
                            <a:pt x="364" y="595"/>
                            <a:pt x="364" y="600"/>
                          </a:cubicBezTo>
                          <a:cubicBezTo>
                            <a:pt x="364" y="626"/>
                            <a:pt x="342" y="648"/>
                            <a:pt x="316" y="648"/>
                          </a:cubicBezTo>
                          <a:close/>
                        </a:path>
                      </a:pathLst>
                    </a:custGeom>
                    <a:solidFill>
                      <a:srgbClr val="341E56"/>
                    </a:solidFill>
                    <a:ln>
                      <a:noFill/>
                    </a:ln>
                  </p:spPr>
                  <p:txBody>
                    <a:bodyPr vert="horz" wrap="square" lIns="91440" tIns="45721" rIns="91440" bIns="4572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1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" name="Freeform 16">
                      <a:extLst>
                        <a:ext uri="{FF2B5EF4-FFF2-40B4-BE49-F238E27FC236}">
                          <a16:creationId xmlns:a16="http://schemas.microsoft.com/office/drawing/2014/main" xmlns="" id="{18EE9BDC-13DA-1E4E-8676-D48052C5390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159440" y="3139659"/>
                      <a:ext cx="1880544" cy="1925083"/>
                    </a:xfrm>
                    <a:custGeom>
                      <a:avLst/>
                      <a:gdLst>
                        <a:gd name="T0" fmla="*/ 434 w 642"/>
                        <a:gd name="T1" fmla="*/ 93 h 657"/>
                        <a:gd name="T2" fmla="*/ 446 w 642"/>
                        <a:gd name="T3" fmla="*/ 88 h 657"/>
                        <a:gd name="T4" fmla="*/ 490 w 642"/>
                        <a:gd name="T5" fmla="*/ 51 h 657"/>
                        <a:gd name="T6" fmla="*/ 513 w 642"/>
                        <a:gd name="T7" fmla="*/ 133 h 657"/>
                        <a:gd name="T8" fmla="*/ 500 w 642"/>
                        <a:gd name="T9" fmla="*/ 141 h 657"/>
                        <a:gd name="T10" fmla="*/ 619 w 642"/>
                        <a:gd name="T11" fmla="*/ 227 h 657"/>
                        <a:gd name="T12" fmla="*/ 574 w 642"/>
                        <a:gd name="T13" fmla="*/ 366 h 657"/>
                        <a:gd name="T14" fmla="*/ 589 w 642"/>
                        <a:gd name="T15" fmla="*/ 365 h 657"/>
                        <a:gd name="T16" fmla="*/ 589 w 642"/>
                        <a:gd name="T17" fmla="*/ 365 h 657"/>
                        <a:gd name="T18" fmla="*/ 634 w 642"/>
                        <a:gd name="T19" fmla="*/ 409 h 657"/>
                        <a:gd name="T20" fmla="*/ 563 w 642"/>
                        <a:gd name="T21" fmla="*/ 444 h 657"/>
                        <a:gd name="T22" fmla="*/ 551 w 642"/>
                        <a:gd name="T23" fmla="*/ 435 h 657"/>
                        <a:gd name="T24" fmla="*/ 504 w 642"/>
                        <a:gd name="T25" fmla="*/ 579 h 657"/>
                        <a:gd name="T26" fmla="*/ 358 w 642"/>
                        <a:gd name="T27" fmla="*/ 579 h 657"/>
                        <a:gd name="T28" fmla="*/ 362 w 642"/>
                        <a:gd name="T29" fmla="*/ 592 h 657"/>
                        <a:gd name="T30" fmla="*/ 320 w 642"/>
                        <a:gd name="T31" fmla="*/ 649 h 657"/>
                        <a:gd name="T32" fmla="*/ 278 w 642"/>
                        <a:gd name="T33" fmla="*/ 592 h 657"/>
                        <a:gd name="T34" fmla="*/ 282 w 642"/>
                        <a:gd name="T35" fmla="*/ 579 h 657"/>
                        <a:gd name="T36" fmla="*/ 135 w 642"/>
                        <a:gd name="T37" fmla="*/ 579 h 657"/>
                        <a:gd name="T38" fmla="*/ 89 w 642"/>
                        <a:gd name="T39" fmla="*/ 437 h 657"/>
                        <a:gd name="T40" fmla="*/ 78 w 642"/>
                        <a:gd name="T41" fmla="*/ 445 h 657"/>
                        <a:gd name="T42" fmla="*/ 8 w 642"/>
                        <a:gd name="T43" fmla="*/ 409 h 657"/>
                        <a:gd name="T44" fmla="*/ 54 w 642"/>
                        <a:gd name="T45" fmla="*/ 365 h 657"/>
                        <a:gd name="T46" fmla="*/ 62 w 642"/>
                        <a:gd name="T47" fmla="*/ 354 h 657"/>
                        <a:gd name="T48" fmla="*/ 129 w 642"/>
                        <a:gd name="T49" fmla="*/ 148 h 657"/>
                        <a:gd name="T50" fmla="*/ 129 w 642"/>
                        <a:gd name="T51" fmla="*/ 135 h 657"/>
                        <a:gd name="T52" fmla="*/ 104 w 642"/>
                        <a:gd name="T53" fmla="*/ 95 h 657"/>
                        <a:gd name="T54" fmla="*/ 191 w 642"/>
                        <a:gd name="T55" fmla="*/ 86 h 657"/>
                        <a:gd name="T56" fmla="*/ 194 w 642"/>
                        <a:gd name="T57" fmla="*/ 101 h 657"/>
                        <a:gd name="T58" fmla="*/ 320 w 642"/>
                        <a:gd name="T59" fmla="*/ 10 h 657"/>
                        <a:gd name="T60" fmla="*/ 199 w 642"/>
                        <a:gd name="T61" fmla="*/ 87 h 657"/>
                        <a:gd name="T62" fmla="*/ 148 w 642"/>
                        <a:gd name="T63" fmla="*/ 43 h 657"/>
                        <a:gd name="T64" fmla="*/ 122 w 642"/>
                        <a:gd name="T65" fmla="*/ 140 h 657"/>
                        <a:gd name="T66" fmla="*/ 11 w 642"/>
                        <a:gd name="T67" fmla="*/ 224 h 657"/>
                        <a:gd name="T68" fmla="*/ 52 w 642"/>
                        <a:gd name="T69" fmla="*/ 357 h 657"/>
                        <a:gd name="T70" fmla="*/ 52 w 642"/>
                        <a:gd name="T71" fmla="*/ 461 h 657"/>
                        <a:gd name="T72" fmla="*/ 84 w 642"/>
                        <a:gd name="T73" fmla="*/ 450 h 657"/>
                        <a:gd name="T74" fmla="*/ 271 w 642"/>
                        <a:gd name="T75" fmla="*/ 587 h 657"/>
                        <a:gd name="T76" fmla="*/ 268 w 642"/>
                        <a:gd name="T77" fmla="*/ 605 h 657"/>
                        <a:gd name="T78" fmla="*/ 372 w 642"/>
                        <a:gd name="T79" fmla="*/ 605 h 657"/>
                        <a:gd name="T80" fmla="*/ 368 w 642"/>
                        <a:gd name="T81" fmla="*/ 587 h 657"/>
                        <a:gd name="T82" fmla="*/ 555 w 642"/>
                        <a:gd name="T83" fmla="*/ 448 h 657"/>
                        <a:gd name="T84" fmla="*/ 590 w 642"/>
                        <a:gd name="T85" fmla="*/ 461 h 657"/>
                        <a:gd name="T86" fmla="*/ 590 w 642"/>
                        <a:gd name="T87" fmla="*/ 357 h 657"/>
                        <a:gd name="T88" fmla="*/ 585 w 642"/>
                        <a:gd name="T89" fmla="*/ 357 h 657"/>
                        <a:gd name="T90" fmla="*/ 514 w 642"/>
                        <a:gd name="T91" fmla="*/ 141 h 657"/>
                        <a:gd name="T92" fmla="*/ 542 w 642"/>
                        <a:gd name="T93" fmla="*/ 95 h 657"/>
                        <a:gd name="T94" fmla="*/ 439 w 642"/>
                        <a:gd name="T95" fmla="*/ 84 h 657"/>
                        <a:gd name="T96" fmla="*/ 320 w 642"/>
                        <a:gd name="T97" fmla="*/ 0 h 6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642" h="657">
                          <a:moveTo>
                            <a:pt x="320" y="10"/>
                          </a:moveTo>
                          <a:cubicBezTo>
                            <a:pt x="434" y="93"/>
                            <a:pt x="434" y="93"/>
                            <a:pt x="434" y="93"/>
                          </a:cubicBezTo>
                          <a:cubicBezTo>
                            <a:pt x="444" y="100"/>
                            <a:pt x="444" y="100"/>
                            <a:pt x="444" y="100"/>
                          </a:cubicBezTo>
                          <a:cubicBezTo>
                            <a:pt x="446" y="88"/>
                            <a:pt x="446" y="88"/>
                            <a:pt x="446" y="88"/>
                          </a:cubicBezTo>
                          <a:cubicBezTo>
                            <a:pt x="447" y="85"/>
                            <a:pt x="447" y="85"/>
                            <a:pt x="447" y="85"/>
                          </a:cubicBezTo>
                          <a:cubicBezTo>
                            <a:pt x="452" y="65"/>
                            <a:pt x="469" y="51"/>
                            <a:pt x="490" y="51"/>
                          </a:cubicBezTo>
                          <a:cubicBezTo>
                            <a:pt x="514" y="51"/>
                            <a:pt x="534" y="71"/>
                            <a:pt x="534" y="95"/>
                          </a:cubicBezTo>
                          <a:cubicBezTo>
                            <a:pt x="534" y="111"/>
                            <a:pt x="526" y="125"/>
                            <a:pt x="513" y="133"/>
                          </a:cubicBezTo>
                          <a:cubicBezTo>
                            <a:pt x="510" y="135"/>
                            <a:pt x="510" y="135"/>
                            <a:pt x="510" y="135"/>
                          </a:cubicBezTo>
                          <a:cubicBezTo>
                            <a:pt x="500" y="141"/>
                            <a:pt x="500" y="141"/>
                            <a:pt x="500" y="141"/>
                          </a:cubicBezTo>
                          <a:cubicBezTo>
                            <a:pt x="510" y="148"/>
                            <a:pt x="510" y="148"/>
                            <a:pt x="510" y="148"/>
                          </a:cubicBezTo>
                          <a:cubicBezTo>
                            <a:pt x="619" y="227"/>
                            <a:pt x="619" y="227"/>
                            <a:pt x="619" y="227"/>
                          </a:cubicBezTo>
                          <a:cubicBezTo>
                            <a:pt x="577" y="355"/>
                            <a:pt x="577" y="355"/>
                            <a:pt x="577" y="355"/>
                          </a:cubicBezTo>
                          <a:cubicBezTo>
                            <a:pt x="574" y="366"/>
                            <a:pt x="574" y="366"/>
                            <a:pt x="574" y="366"/>
                          </a:cubicBezTo>
                          <a:cubicBezTo>
                            <a:pt x="585" y="365"/>
                            <a:pt x="585" y="365"/>
                            <a:pt x="585" y="365"/>
                          </a:cubicBezTo>
                          <a:cubicBezTo>
                            <a:pt x="589" y="365"/>
                            <a:pt x="589" y="365"/>
                            <a:pt x="589" y="365"/>
                          </a:cubicBezTo>
                          <a:cubicBezTo>
                            <a:pt x="589" y="365"/>
                            <a:pt x="589" y="365"/>
                            <a:pt x="589" y="365"/>
                          </a:cubicBezTo>
                          <a:cubicBezTo>
                            <a:pt x="589" y="365"/>
                            <a:pt x="589" y="365"/>
                            <a:pt x="589" y="365"/>
                          </a:cubicBezTo>
                          <a:cubicBezTo>
                            <a:pt x="589" y="365"/>
                            <a:pt x="590" y="365"/>
                            <a:pt x="590" y="365"/>
                          </a:cubicBezTo>
                          <a:cubicBezTo>
                            <a:pt x="614" y="365"/>
                            <a:pt x="634" y="385"/>
                            <a:pt x="634" y="409"/>
                          </a:cubicBezTo>
                          <a:cubicBezTo>
                            <a:pt x="634" y="433"/>
                            <a:pt x="614" y="453"/>
                            <a:pt x="590" y="453"/>
                          </a:cubicBezTo>
                          <a:cubicBezTo>
                            <a:pt x="580" y="453"/>
                            <a:pt x="570" y="450"/>
                            <a:pt x="563" y="444"/>
                          </a:cubicBezTo>
                          <a:cubicBezTo>
                            <a:pt x="560" y="442"/>
                            <a:pt x="560" y="442"/>
                            <a:pt x="560" y="442"/>
                          </a:cubicBezTo>
                          <a:cubicBezTo>
                            <a:pt x="551" y="435"/>
                            <a:pt x="551" y="435"/>
                            <a:pt x="551" y="435"/>
                          </a:cubicBezTo>
                          <a:cubicBezTo>
                            <a:pt x="548" y="446"/>
                            <a:pt x="548" y="446"/>
                            <a:pt x="548" y="446"/>
                          </a:cubicBezTo>
                          <a:cubicBezTo>
                            <a:pt x="504" y="579"/>
                            <a:pt x="504" y="579"/>
                            <a:pt x="504" y="579"/>
                          </a:cubicBezTo>
                          <a:cubicBezTo>
                            <a:pt x="368" y="579"/>
                            <a:pt x="368" y="579"/>
                            <a:pt x="368" y="579"/>
                          </a:cubicBezTo>
                          <a:cubicBezTo>
                            <a:pt x="358" y="579"/>
                            <a:pt x="358" y="579"/>
                            <a:pt x="358" y="579"/>
                          </a:cubicBezTo>
                          <a:cubicBezTo>
                            <a:pt x="361" y="589"/>
                            <a:pt x="361" y="589"/>
                            <a:pt x="361" y="589"/>
                          </a:cubicBezTo>
                          <a:cubicBezTo>
                            <a:pt x="362" y="592"/>
                            <a:pt x="362" y="592"/>
                            <a:pt x="362" y="592"/>
                          </a:cubicBezTo>
                          <a:cubicBezTo>
                            <a:pt x="363" y="596"/>
                            <a:pt x="364" y="600"/>
                            <a:pt x="364" y="605"/>
                          </a:cubicBezTo>
                          <a:cubicBezTo>
                            <a:pt x="364" y="629"/>
                            <a:pt x="344" y="649"/>
                            <a:pt x="320" y="649"/>
                          </a:cubicBezTo>
                          <a:cubicBezTo>
                            <a:pt x="295" y="649"/>
                            <a:pt x="276" y="629"/>
                            <a:pt x="276" y="605"/>
                          </a:cubicBezTo>
                          <a:cubicBezTo>
                            <a:pt x="276" y="600"/>
                            <a:pt x="276" y="596"/>
                            <a:pt x="278" y="592"/>
                          </a:cubicBezTo>
                          <a:cubicBezTo>
                            <a:pt x="278" y="589"/>
                            <a:pt x="278" y="589"/>
                            <a:pt x="278" y="589"/>
                          </a:cubicBezTo>
                          <a:cubicBezTo>
                            <a:pt x="282" y="579"/>
                            <a:pt x="282" y="579"/>
                            <a:pt x="282" y="579"/>
                          </a:cubicBezTo>
                          <a:cubicBezTo>
                            <a:pt x="271" y="579"/>
                            <a:pt x="271" y="579"/>
                            <a:pt x="271" y="579"/>
                          </a:cubicBezTo>
                          <a:cubicBezTo>
                            <a:pt x="135" y="579"/>
                            <a:pt x="135" y="579"/>
                            <a:pt x="135" y="579"/>
                          </a:cubicBezTo>
                          <a:cubicBezTo>
                            <a:pt x="92" y="447"/>
                            <a:pt x="92" y="447"/>
                            <a:pt x="92" y="447"/>
                          </a:cubicBezTo>
                          <a:cubicBezTo>
                            <a:pt x="89" y="437"/>
                            <a:pt x="89" y="437"/>
                            <a:pt x="89" y="437"/>
                          </a:cubicBezTo>
                          <a:cubicBezTo>
                            <a:pt x="80" y="443"/>
                            <a:pt x="80" y="443"/>
                            <a:pt x="80" y="443"/>
                          </a:cubicBezTo>
                          <a:cubicBezTo>
                            <a:pt x="78" y="445"/>
                            <a:pt x="78" y="445"/>
                            <a:pt x="78" y="445"/>
                          </a:cubicBezTo>
                          <a:cubicBezTo>
                            <a:pt x="70" y="450"/>
                            <a:pt x="61" y="453"/>
                            <a:pt x="52" y="453"/>
                          </a:cubicBezTo>
                          <a:cubicBezTo>
                            <a:pt x="28" y="453"/>
                            <a:pt x="8" y="433"/>
                            <a:pt x="8" y="409"/>
                          </a:cubicBezTo>
                          <a:cubicBezTo>
                            <a:pt x="8" y="385"/>
                            <a:pt x="28" y="365"/>
                            <a:pt x="52" y="365"/>
                          </a:cubicBezTo>
                          <a:cubicBezTo>
                            <a:pt x="54" y="365"/>
                            <a:pt x="54" y="365"/>
                            <a:pt x="54" y="365"/>
                          </a:cubicBezTo>
                          <a:cubicBezTo>
                            <a:pt x="65" y="365"/>
                            <a:pt x="65" y="365"/>
                            <a:pt x="65" y="365"/>
                          </a:cubicBezTo>
                          <a:cubicBezTo>
                            <a:pt x="62" y="354"/>
                            <a:pt x="62" y="354"/>
                            <a:pt x="62" y="354"/>
                          </a:cubicBezTo>
                          <a:cubicBezTo>
                            <a:pt x="21" y="227"/>
                            <a:pt x="21" y="227"/>
                            <a:pt x="21" y="227"/>
                          </a:cubicBezTo>
                          <a:cubicBezTo>
                            <a:pt x="129" y="148"/>
                            <a:pt x="129" y="148"/>
                            <a:pt x="129" y="148"/>
                          </a:cubicBezTo>
                          <a:cubicBezTo>
                            <a:pt x="139" y="141"/>
                            <a:pt x="139" y="141"/>
                            <a:pt x="139" y="141"/>
                          </a:cubicBezTo>
                          <a:cubicBezTo>
                            <a:pt x="129" y="135"/>
                            <a:pt x="129" y="135"/>
                            <a:pt x="129" y="135"/>
                          </a:cubicBezTo>
                          <a:cubicBezTo>
                            <a:pt x="126" y="133"/>
                            <a:pt x="126" y="133"/>
                            <a:pt x="126" y="133"/>
                          </a:cubicBezTo>
                          <a:cubicBezTo>
                            <a:pt x="112" y="125"/>
                            <a:pt x="104" y="111"/>
                            <a:pt x="104" y="95"/>
                          </a:cubicBezTo>
                          <a:cubicBezTo>
                            <a:pt x="104" y="71"/>
                            <a:pt x="124" y="51"/>
                            <a:pt x="148" y="51"/>
                          </a:cubicBezTo>
                          <a:cubicBezTo>
                            <a:pt x="169" y="51"/>
                            <a:pt x="187" y="66"/>
                            <a:pt x="191" y="86"/>
                          </a:cubicBezTo>
                          <a:cubicBezTo>
                            <a:pt x="192" y="89"/>
                            <a:pt x="192" y="89"/>
                            <a:pt x="192" y="89"/>
                          </a:cubicBezTo>
                          <a:cubicBezTo>
                            <a:pt x="194" y="101"/>
                            <a:pt x="194" y="101"/>
                            <a:pt x="194" y="101"/>
                          </a:cubicBezTo>
                          <a:cubicBezTo>
                            <a:pt x="204" y="94"/>
                            <a:pt x="204" y="94"/>
                            <a:pt x="204" y="94"/>
                          </a:cubicBezTo>
                          <a:cubicBezTo>
                            <a:pt x="320" y="10"/>
                            <a:pt x="320" y="10"/>
                            <a:pt x="320" y="10"/>
                          </a:cubicBezTo>
                          <a:moveTo>
                            <a:pt x="320" y="0"/>
                          </a:moveTo>
                          <a:cubicBezTo>
                            <a:pt x="199" y="87"/>
                            <a:pt x="199" y="87"/>
                            <a:pt x="199" y="87"/>
                          </a:cubicBezTo>
                          <a:cubicBezTo>
                            <a:pt x="199" y="84"/>
                            <a:pt x="199" y="84"/>
                            <a:pt x="199" y="84"/>
                          </a:cubicBezTo>
                          <a:cubicBezTo>
                            <a:pt x="194" y="61"/>
                            <a:pt x="172" y="43"/>
                            <a:pt x="148" y="43"/>
                          </a:cubicBezTo>
                          <a:cubicBezTo>
                            <a:pt x="119" y="43"/>
                            <a:pt x="96" y="67"/>
                            <a:pt x="96" y="95"/>
                          </a:cubicBezTo>
                          <a:cubicBezTo>
                            <a:pt x="96" y="114"/>
                            <a:pt x="106" y="131"/>
                            <a:pt x="122" y="140"/>
                          </a:cubicBezTo>
                          <a:cubicBezTo>
                            <a:pt x="125" y="142"/>
                            <a:pt x="125" y="142"/>
                            <a:pt x="125" y="142"/>
                          </a:cubicBezTo>
                          <a:cubicBezTo>
                            <a:pt x="11" y="224"/>
                            <a:pt x="11" y="224"/>
                            <a:pt x="11" y="224"/>
                          </a:cubicBezTo>
                          <a:cubicBezTo>
                            <a:pt x="54" y="357"/>
                            <a:pt x="54" y="357"/>
                            <a:pt x="54" y="357"/>
                          </a:cubicBezTo>
                          <a:cubicBezTo>
                            <a:pt x="52" y="357"/>
                            <a:pt x="52" y="357"/>
                            <a:pt x="52" y="357"/>
                          </a:cubicBezTo>
                          <a:cubicBezTo>
                            <a:pt x="23" y="357"/>
                            <a:pt x="0" y="380"/>
                            <a:pt x="0" y="409"/>
                          </a:cubicBezTo>
                          <a:cubicBezTo>
                            <a:pt x="0" y="438"/>
                            <a:pt x="23" y="461"/>
                            <a:pt x="52" y="461"/>
                          </a:cubicBezTo>
                          <a:cubicBezTo>
                            <a:pt x="63" y="461"/>
                            <a:pt x="73" y="458"/>
                            <a:pt x="82" y="451"/>
                          </a:cubicBezTo>
                          <a:cubicBezTo>
                            <a:pt x="84" y="450"/>
                            <a:pt x="84" y="450"/>
                            <a:pt x="84" y="450"/>
                          </a:cubicBezTo>
                          <a:cubicBezTo>
                            <a:pt x="129" y="587"/>
                            <a:pt x="129" y="587"/>
                            <a:pt x="129" y="587"/>
                          </a:cubicBezTo>
                          <a:cubicBezTo>
                            <a:pt x="271" y="587"/>
                            <a:pt x="271" y="587"/>
                            <a:pt x="271" y="587"/>
                          </a:cubicBezTo>
                          <a:cubicBezTo>
                            <a:pt x="270" y="589"/>
                            <a:pt x="270" y="589"/>
                            <a:pt x="270" y="589"/>
                          </a:cubicBezTo>
                          <a:cubicBezTo>
                            <a:pt x="268" y="594"/>
                            <a:pt x="268" y="600"/>
                            <a:pt x="268" y="605"/>
                          </a:cubicBezTo>
                          <a:cubicBezTo>
                            <a:pt x="268" y="634"/>
                            <a:pt x="291" y="657"/>
                            <a:pt x="320" y="657"/>
                          </a:cubicBezTo>
                          <a:cubicBezTo>
                            <a:pt x="348" y="657"/>
                            <a:pt x="372" y="634"/>
                            <a:pt x="372" y="605"/>
                          </a:cubicBezTo>
                          <a:cubicBezTo>
                            <a:pt x="372" y="600"/>
                            <a:pt x="371" y="594"/>
                            <a:pt x="369" y="589"/>
                          </a:cubicBezTo>
                          <a:cubicBezTo>
                            <a:pt x="368" y="587"/>
                            <a:pt x="368" y="587"/>
                            <a:pt x="368" y="587"/>
                          </a:cubicBezTo>
                          <a:cubicBezTo>
                            <a:pt x="510" y="587"/>
                            <a:pt x="510" y="587"/>
                            <a:pt x="510" y="587"/>
                          </a:cubicBezTo>
                          <a:cubicBezTo>
                            <a:pt x="555" y="448"/>
                            <a:pt x="555" y="448"/>
                            <a:pt x="555" y="448"/>
                          </a:cubicBezTo>
                          <a:cubicBezTo>
                            <a:pt x="558" y="450"/>
                            <a:pt x="558" y="450"/>
                            <a:pt x="558" y="450"/>
                          </a:cubicBezTo>
                          <a:cubicBezTo>
                            <a:pt x="567" y="457"/>
                            <a:pt x="578" y="461"/>
                            <a:pt x="590" y="461"/>
                          </a:cubicBezTo>
                          <a:cubicBezTo>
                            <a:pt x="618" y="461"/>
                            <a:pt x="642" y="438"/>
                            <a:pt x="642" y="409"/>
                          </a:cubicBezTo>
                          <a:cubicBezTo>
                            <a:pt x="642" y="380"/>
                            <a:pt x="618" y="357"/>
                            <a:pt x="590" y="357"/>
                          </a:cubicBezTo>
                          <a:cubicBezTo>
                            <a:pt x="589" y="357"/>
                            <a:pt x="589" y="357"/>
                            <a:pt x="589" y="357"/>
                          </a:cubicBezTo>
                          <a:cubicBezTo>
                            <a:pt x="585" y="357"/>
                            <a:pt x="585" y="357"/>
                            <a:pt x="585" y="357"/>
                          </a:cubicBezTo>
                          <a:cubicBezTo>
                            <a:pt x="628" y="224"/>
                            <a:pt x="628" y="224"/>
                            <a:pt x="628" y="224"/>
                          </a:cubicBezTo>
                          <a:cubicBezTo>
                            <a:pt x="514" y="141"/>
                            <a:pt x="514" y="141"/>
                            <a:pt x="514" y="141"/>
                          </a:cubicBezTo>
                          <a:cubicBezTo>
                            <a:pt x="517" y="140"/>
                            <a:pt x="517" y="140"/>
                            <a:pt x="517" y="140"/>
                          </a:cubicBezTo>
                          <a:cubicBezTo>
                            <a:pt x="533" y="130"/>
                            <a:pt x="542" y="114"/>
                            <a:pt x="542" y="95"/>
                          </a:cubicBezTo>
                          <a:cubicBezTo>
                            <a:pt x="542" y="67"/>
                            <a:pt x="519" y="43"/>
                            <a:pt x="490" y="43"/>
                          </a:cubicBezTo>
                          <a:cubicBezTo>
                            <a:pt x="466" y="43"/>
                            <a:pt x="445" y="60"/>
                            <a:pt x="439" y="84"/>
                          </a:cubicBezTo>
                          <a:cubicBezTo>
                            <a:pt x="439" y="87"/>
                            <a:pt x="439" y="87"/>
                            <a:pt x="439" y="87"/>
                          </a:cubicBezTo>
                          <a:cubicBezTo>
                            <a:pt x="320" y="0"/>
                            <a:pt x="320" y="0"/>
                            <a:pt x="320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lumMod val="8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1" rIns="91440" bIns="4572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1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2" name="Color 5">
                    <a:extLst>
                      <a:ext uri="{FF2B5EF4-FFF2-40B4-BE49-F238E27FC236}">
                        <a16:creationId xmlns:a16="http://schemas.microsoft.com/office/drawing/2014/main" xmlns="" id="{2BF6F25F-B785-404D-9D9F-CED4BFD7F2B4}"/>
                      </a:ext>
                    </a:extLst>
                  </p:cNvPr>
                  <p:cNvGrpSpPr/>
                  <p:nvPr/>
                </p:nvGrpSpPr>
                <p:grpSpPr>
                  <a:xfrm>
                    <a:off x="5856197" y="2055397"/>
                    <a:ext cx="2182422" cy="1722182"/>
                    <a:chOff x="5883202" y="2064533"/>
                    <a:chExt cx="2182422" cy="1722181"/>
                  </a:xfrm>
                </p:grpSpPr>
                <p:sp>
                  <p:nvSpPr>
                    <p:cNvPr id="203" name="Freeform 5">
                      <a:extLst>
                        <a:ext uri="{FF2B5EF4-FFF2-40B4-BE49-F238E27FC236}">
                          <a16:creationId xmlns:a16="http://schemas.microsoft.com/office/drawing/2014/main" xmlns="" id="{4C5D148B-4BCE-8840-A2FE-9F6E20BE719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895573" y="2075667"/>
                      <a:ext cx="2155202" cy="1699913"/>
                    </a:xfrm>
                    <a:custGeom>
                      <a:avLst/>
                      <a:gdLst>
                        <a:gd name="T0" fmla="*/ 277 w 736"/>
                        <a:gd name="T1" fmla="*/ 505 h 580"/>
                        <a:gd name="T2" fmla="*/ 299 w 736"/>
                        <a:gd name="T3" fmla="*/ 458 h 580"/>
                        <a:gd name="T4" fmla="*/ 239 w 736"/>
                        <a:gd name="T5" fmla="*/ 398 h 580"/>
                        <a:gd name="T6" fmla="*/ 183 w 736"/>
                        <a:gd name="T7" fmla="*/ 436 h 580"/>
                        <a:gd name="T8" fmla="*/ 75 w 736"/>
                        <a:gd name="T9" fmla="*/ 358 h 580"/>
                        <a:gd name="T10" fmla="*/ 75 w 736"/>
                        <a:gd name="T11" fmla="*/ 213 h 580"/>
                        <a:gd name="T12" fmla="*/ 66 w 736"/>
                        <a:gd name="T13" fmla="*/ 216 h 580"/>
                        <a:gd name="T14" fmla="*/ 48 w 736"/>
                        <a:gd name="T15" fmla="*/ 220 h 580"/>
                        <a:gd name="T16" fmla="*/ 0 w 736"/>
                        <a:gd name="T17" fmla="*/ 172 h 580"/>
                        <a:gd name="T18" fmla="*/ 48 w 736"/>
                        <a:gd name="T19" fmla="*/ 124 h 580"/>
                        <a:gd name="T20" fmla="*/ 66 w 736"/>
                        <a:gd name="T21" fmla="*/ 128 h 580"/>
                        <a:gd name="T22" fmla="*/ 75 w 736"/>
                        <a:gd name="T23" fmla="*/ 131 h 580"/>
                        <a:gd name="T24" fmla="*/ 75 w 736"/>
                        <a:gd name="T25" fmla="*/ 0 h 580"/>
                        <a:gd name="T26" fmla="*/ 736 w 736"/>
                        <a:gd name="T27" fmla="*/ 500 h 580"/>
                        <a:gd name="T28" fmla="*/ 601 w 736"/>
                        <a:gd name="T29" fmla="*/ 530 h 580"/>
                        <a:gd name="T30" fmla="*/ 601 w 736"/>
                        <a:gd name="T31" fmla="*/ 528 h 580"/>
                        <a:gd name="T32" fmla="*/ 541 w 736"/>
                        <a:gd name="T33" fmla="*/ 468 h 580"/>
                        <a:gd name="T34" fmla="*/ 481 w 736"/>
                        <a:gd name="T35" fmla="*/ 528 h 580"/>
                        <a:gd name="T36" fmla="*/ 488 w 736"/>
                        <a:gd name="T37" fmla="*/ 556 h 580"/>
                        <a:gd name="T38" fmla="*/ 381 w 736"/>
                        <a:gd name="T39" fmla="*/ 580 h 580"/>
                        <a:gd name="T40" fmla="*/ 277 w 736"/>
                        <a:gd name="T41" fmla="*/ 505 h 5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736" h="580">
                          <a:moveTo>
                            <a:pt x="277" y="505"/>
                          </a:moveTo>
                          <a:cubicBezTo>
                            <a:pt x="291" y="493"/>
                            <a:pt x="299" y="476"/>
                            <a:pt x="299" y="458"/>
                          </a:cubicBezTo>
                          <a:cubicBezTo>
                            <a:pt x="299" y="425"/>
                            <a:pt x="272" y="398"/>
                            <a:pt x="239" y="398"/>
                          </a:cubicBezTo>
                          <a:cubicBezTo>
                            <a:pt x="214" y="398"/>
                            <a:pt x="192" y="413"/>
                            <a:pt x="183" y="436"/>
                          </a:cubicBezTo>
                          <a:cubicBezTo>
                            <a:pt x="75" y="358"/>
                            <a:pt x="75" y="358"/>
                            <a:pt x="75" y="358"/>
                          </a:cubicBezTo>
                          <a:cubicBezTo>
                            <a:pt x="75" y="213"/>
                            <a:pt x="75" y="213"/>
                            <a:pt x="75" y="213"/>
                          </a:cubicBezTo>
                          <a:cubicBezTo>
                            <a:pt x="66" y="216"/>
                            <a:pt x="66" y="216"/>
                            <a:pt x="66" y="216"/>
                          </a:cubicBezTo>
                          <a:cubicBezTo>
                            <a:pt x="61" y="219"/>
                            <a:pt x="55" y="220"/>
                            <a:pt x="48" y="220"/>
                          </a:cubicBezTo>
                          <a:cubicBezTo>
                            <a:pt x="22" y="220"/>
                            <a:pt x="0" y="198"/>
                            <a:pt x="0" y="172"/>
                          </a:cubicBezTo>
                          <a:cubicBezTo>
                            <a:pt x="0" y="146"/>
                            <a:pt x="22" y="124"/>
                            <a:pt x="48" y="124"/>
                          </a:cubicBezTo>
                          <a:cubicBezTo>
                            <a:pt x="55" y="124"/>
                            <a:pt x="61" y="125"/>
                            <a:pt x="66" y="128"/>
                          </a:cubicBezTo>
                          <a:cubicBezTo>
                            <a:pt x="75" y="131"/>
                            <a:pt x="75" y="131"/>
                            <a:pt x="75" y="131"/>
                          </a:cubicBezTo>
                          <a:cubicBezTo>
                            <a:pt x="75" y="0"/>
                            <a:pt x="75" y="0"/>
                            <a:pt x="75" y="0"/>
                          </a:cubicBezTo>
                          <a:cubicBezTo>
                            <a:pt x="380" y="3"/>
                            <a:pt x="651" y="208"/>
                            <a:pt x="736" y="500"/>
                          </a:cubicBezTo>
                          <a:cubicBezTo>
                            <a:pt x="601" y="530"/>
                            <a:pt x="601" y="530"/>
                            <a:pt x="601" y="530"/>
                          </a:cubicBezTo>
                          <a:cubicBezTo>
                            <a:pt x="601" y="530"/>
                            <a:pt x="601" y="529"/>
                            <a:pt x="601" y="528"/>
                          </a:cubicBezTo>
                          <a:cubicBezTo>
                            <a:pt x="601" y="495"/>
                            <a:pt x="574" y="468"/>
                            <a:pt x="541" y="468"/>
                          </a:cubicBezTo>
                          <a:cubicBezTo>
                            <a:pt x="508" y="468"/>
                            <a:pt x="481" y="495"/>
                            <a:pt x="481" y="528"/>
                          </a:cubicBezTo>
                          <a:cubicBezTo>
                            <a:pt x="481" y="538"/>
                            <a:pt x="483" y="547"/>
                            <a:pt x="488" y="556"/>
                          </a:cubicBezTo>
                          <a:cubicBezTo>
                            <a:pt x="381" y="580"/>
                            <a:pt x="381" y="580"/>
                            <a:pt x="381" y="580"/>
                          </a:cubicBezTo>
                          <a:lnTo>
                            <a:pt x="277" y="505"/>
                          </a:lnTo>
                          <a:close/>
                        </a:path>
                      </a:pathLst>
                    </a:custGeom>
                    <a:solidFill>
                      <a:srgbClr val="893269"/>
                    </a:solidFill>
                    <a:ln>
                      <a:noFill/>
                    </a:ln>
                  </p:spPr>
                  <p:txBody>
                    <a:bodyPr vert="horz" wrap="square" lIns="91440" tIns="45721" rIns="91440" bIns="4572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1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" name="Freeform 6">
                      <a:extLst>
                        <a:ext uri="{FF2B5EF4-FFF2-40B4-BE49-F238E27FC236}">
                          <a16:creationId xmlns:a16="http://schemas.microsoft.com/office/drawing/2014/main" xmlns="" id="{B5AF673B-6638-8E49-8CAB-513FF81A103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883202" y="2064533"/>
                      <a:ext cx="2182422" cy="1722181"/>
                    </a:xfrm>
                    <a:custGeom>
                      <a:avLst/>
                      <a:gdLst>
                        <a:gd name="T0" fmla="*/ 83 w 745"/>
                        <a:gd name="T1" fmla="*/ 8 h 588"/>
                        <a:gd name="T2" fmla="*/ 735 w 745"/>
                        <a:gd name="T3" fmla="*/ 501 h 588"/>
                        <a:gd name="T4" fmla="*/ 609 w 745"/>
                        <a:gd name="T5" fmla="*/ 529 h 588"/>
                        <a:gd name="T6" fmla="*/ 545 w 745"/>
                        <a:gd name="T7" fmla="*/ 468 h 588"/>
                        <a:gd name="T8" fmla="*/ 481 w 745"/>
                        <a:gd name="T9" fmla="*/ 532 h 588"/>
                        <a:gd name="T10" fmla="*/ 486 w 745"/>
                        <a:gd name="T11" fmla="*/ 557 h 588"/>
                        <a:gd name="T12" fmla="*/ 386 w 745"/>
                        <a:gd name="T13" fmla="*/ 580 h 588"/>
                        <a:gd name="T14" fmla="*/ 287 w 745"/>
                        <a:gd name="T15" fmla="*/ 508 h 588"/>
                        <a:gd name="T16" fmla="*/ 307 w 745"/>
                        <a:gd name="T17" fmla="*/ 462 h 588"/>
                        <a:gd name="T18" fmla="*/ 243 w 745"/>
                        <a:gd name="T19" fmla="*/ 398 h 588"/>
                        <a:gd name="T20" fmla="*/ 186 w 745"/>
                        <a:gd name="T21" fmla="*/ 434 h 588"/>
                        <a:gd name="T22" fmla="*/ 83 w 745"/>
                        <a:gd name="T23" fmla="*/ 359 h 588"/>
                        <a:gd name="T24" fmla="*/ 83 w 745"/>
                        <a:gd name="T25" fmla="*/ 223 h 588"/>
                        <a:gd name="T26" fmla="*/ 83 w 745"/>
                        <a:gd name="T27" fmla="*/ 211 h 588"/>
                        <a:gd name="T28" fmla="*/ 72 w 745"/>
                        <a:gd name="T29" fmla="*/ 216 h 588"/>
                        <a:gd name="T30" fmla="*/ 69 w 745"/>
                        <a:gd name="T31" fmla="*/ 217 h 588"/>
                        <a:gd name="T32" fmla="*/ 52 w 745"/>
                        <a:gd name="T33" fmla="*/ 220 h 588"/>
                        <a:gd name="T34" fmla="*/ 8 w 745"/>
                        <a:gd name="T35" fmla="*/ 176 h 588"/>
                        <a:gd name="T36" fmla="*/ 52 w 745"/>
                        <a:gd name="T37" fmla="*/ 132 h 588"/>
                        <a:gd name="T38" fmla="*/ 69 w 745"/>
                        <a:gd name="T39" fmla="*/ 135 h 588"/>
                        <a:gd name="T40" fmla="*/ 72 w 745"/>
                        <a:gd name="T41" fmla="*/ 136 h 588"/>
                        <a:gd name="T42" fmla="*/ 83 w 745"/>
                        <a:gd name="T43" fmla="*/ 141 h 588"/>
                        <a:gd name="T44" fmla="*/ 83 w 745"/>
                        <a:gd name="T45" fmla="*/ 129 h 588"/>
                        <a:gd name="T46" fmla="*/ 83 w 745"/>
                        <a:gd name="T47" fmla="*/ 8 h 588"/>
                        <a:gd name="T48" fmla="*/ 75 w 745"/>
                        <a:gd name="T49" fmla="*/ 0 h 588"/>
                        <a:gd name="T50" fmla="*/ 75 w 745"/>
                        <a:gd name="T51" fmla="*/ 129 h 588"/>
                        <a:gd name="T52" fmla="*/ 72 w 745"/>
                        <a:gd name="T53" fmla="*/ 128 h 588"/>
                        <a:gd name="T54" fmla="*/ 52 w 745"/>
                        <a:gd name="T55" fmla="*/ 124 h 588"/>
                        <a:gd name="T56" fmla="*/ 0 w 745"/>
                        <a:gd name="T57" fmla="*/ 176 h 588"/>
                        <a:gd name="T58" fmla="*/ 52 w 745"/>
                        <a:gd name="T59" fmla="*/ 228 h 588"/>
                        <a:gd name="T60" fmla="*/ 72 w 745"/>
                        <a:gd name="T61" fmla="*/ 224 h 588"/>
                        <a:gd name="T62" fmla="*/ 75 w 745"/>
                        <a:gd name="T63" fmla="*/ 223 h 588"/>
                        <a:gd name="T64" fmla="*/ 75 w 745"/>
                        <a:gd name="T65" fmla="*/ 364 h 588"/>
                        <a:gd name="T66" fmla="*/ 189 w 745"/>
                        <a:gd name="T67" fmla="*/ 447 h 588"/>
                        <a:gd name="T68" fmla="*/ 243 w 745"/>
                        <a:gd name="T69" fmla="*/ 406 h 588"/>
                        <a:gd name="T70" fmla="*/ 299 w 745"/>
                        <a:gd name="T71" fmla="*/ 462 h 588"/>
                        <a:gd name="T72" fmla="*/ 274 w 745"/>
                        <a:gd name="T73" fmla="*/ 509 h 588"/>
                        <a:gd name="T74" fmla="*/ 384 w 745"/>
                        <a:gd name="T75" fmla="*/ 588 h 588"/>
                        <a:gd name="T76" fmla="*/ 498 w 745"/>
                        <a:gd name="T77" fmla="*/ 563 h 588"/>
                        <a:gd name="T78" fmla="*/ 489 w 745"/>
                        <a:gd name="T79" fmla="*/ 532 h 588"/>
                        <a:gd name="T80" fmla="*/ 545 w 745"/>
                        <a:gd name="T81" fmla="*/ 476 h 588"/>
                        <a:gd name="T82" fmla="*/ 601 w 745"/>
                        <a:gd name="T83" fmla="*/ 532 h 588"/>
                        <a:gd name="T84" fmla="*/ 601 w 745"/>
                        <a:gd name="T85" fmla="*/ 540 h 588"/>
                        <a:gd name="T86" fmla="*/ 745 w 745"/>
                        <a:gd name="T87" fmla="*/ 507 h 588"/>
                        <a:gd name="T88" fmla="*/ 75 w 745"/>
                        <a:gd name="T89" fmla="*/ 0 h 5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745" h="588">
                          <a:moveTo>
                            <a:pt x="83" y="8"/>
                          </a:moveTo>
                          <a:cubicBezTo>
                            <a:pt x="383" y="13"/>
                            <a:pt x="649" y="214"/>
                            <a:pt x="735" y="501"/>
                          </a:cubicBezTo>
                          <a:cubicBezTo>
                            <a:pt x="609" y="529"/>
                            <a:pt x="609" y="529"/>
                            <a:pt x="609" y="529"/>
                          </a:cubicBezTo>
                          <a:cubicBezTo>
                            <a:pt x="608" y="496"/>
                            <a:pt x="579" y="468"/>
                            <a:pt x="545" y="468"/>
                          </a:cubicBezTo>
                          <a:cubicBezTo>
                            <a:pt x="510" y="468"/>
                            <a:pt x="481" y="497"/>
                            <a:pt x="481" y="532"/>
                          </a:cubicBezTo>
                          <a:cubicBezTo>
                            <a:pt x="481" y="541"/>
                            <a:pt x="483" y="549"/>
                            <a:pt x="486" y="557"/>
                          </a:cubicBezTo>
                          <a:cubicBezTo>
                            <a:pt x="386" y="580"/>
                            <a:pt x="386" y="580"/>
                            <a:pt x="386" y="580"/>
                          </a:cubicBezTo>
                          <a:cubicBezTo>
                            <a:pt x="287" y="508"/>
                            <a:pt x="287" y="508"/>
                            <a:pt x="287" y="508"/>
                          </a:cubicBezTo>
                          <a:cubicBezTo>
                            <a:pt x="300" y="496"/>
                            <a:pt x="307" y="480"/>
                            <a:pt x="307" y="462"/>
                          </a:cubicBezTo>
                          <a:cubicBezTo>
                            <a:pt x="307" y="427"/>
                            <a:pt x="278" y="398"/>
                            <a:pt x="243" y="398"/>
                          </a:cubicBezTo>
                          <a:cubicBezTo>
                            <a:pt x="218" y="398"/>
                            <a:pt x="196" y="412"/>
                            <a:pt x="186" y="434"/>
                          </a:cubicBezTo>
                          <a:cubicBezTo>
                            <a:pt x="83" y="359"/>
                            <a:pt x="83" y="359"/>
                            <a:pt x="83" y="359"/>
                          </a:cubicBezTo>
                          <a:cubicBezTo>
                            <a:pt x="83" y="223"/>
                            <a:pt x="83" y="223"/>
                            <a:pt x="83" y="223"/>
                          </a:cubicBezTo>
                          <a:cubicBezTo>
                            <a:pt x="83" y="211"/>
                            <a:pt x="83" y="211"/>
                            <a:pt x="83" y="211"/>
                          </a:cubicBezTo>
                          <a:cubicBezTo>
                            <a:pt x="72" y="216"/>
                            <a:pt x="72" y="216"/>
                            <a:pt x="72" y="216"/>
                          </a:cubicBezTo>
                          <a:cubicBezTo>
                            <a:pt x="69" y="217"/>
                            <a:pt x="69" y="217"/>
                            <a:pt x="69" y="217"/>
                          </a:cubicBezTo>
                          <a:cubicBezTo>
                            <a:pt x="64" y="219"/>
                            <a:pt x="58" y="220"/>
                            <a:pt x="52" y="220"/>
                          </a:cubicBezTo>
                          <a:cubicBezTo>
                            <a:pt x="28" y="220"/>
                            <a:pt x="8" y="200"/>
                            <a:pt x="8" y="176"/>
                          </a:cubicBezTo>
                          <a:cubicBezTo>
                            <a:pt x="8" y="152"/>
                            <a:pt x="28" y="132"/>
                            <a:pt x="52" y="132"/>
                          </a:cubicBezTo>
                          <a:cubicBezTo>
                            <a:pt x="58" y="132"/>
                            <a:pt x="64" y="133"/>
                            <a:pt x="69" y="135"/>
                          </a:cubicBezTo>
                          <a:cubicBezTo>
                            <a:pt x="72" y="136"/>
                            <a:pt x="72" y="136"/>
                            <a:pt x="72" y="136"/>
                          </a:cubicBezTo>
                          <a:cubicBezTo>
                            <a:pt x="83" y="141"/>
                            <a:pt x="83" y="141"/>
                            <a:pt x="83" y="141"/>
                          </a:cubicBezTo>
                          <a:cubicBezTo>
                            <a:pt x="83" y="129"/>
                            <a:pt x="83" y="129"/>
                            <a:pt x="83" y="129"/>
                          </a:cubicBezTo>
                          <a:cubicBezTo>
                            <a:pt x="83" y="8"/>
                            <a:pt x="83" y="8"/>
                            <a:pt x="83" y="8"/>
                          </a:cubicBezTo>
                          <a:moveTo>
                            <a:pt x="75" y="0"/>
                          </a:moveTo>
                          <a:cubicBezTo>
                            <a:pt x="75" y="129"/>
                            <a:pt x="75" y="129"/>
                            <a:pt x="75" y="129"/>
                          </a:cubicBezTo>
                          <a:cubicBezTo>
                            <a:pt x="72" y="128"/>
                            <a:pt x="72" y="128"/>
                            <a:pt x="72" y="128"/>
                          </a:cubicBezTo>
                          <a:cubicBezTo>
                            <a:pt x="66" y="125"/>
                            <a:pt x="59" y="124"/>
                            <a:pt x="52" y="124"/>
                          </a:cubicBezTo>
                          <a:cubicBezTo>
                            <a:pt x="24" y="124"/>
                            <a:pt x="0" y="147"/>
                            <a:pt x="0" y="176"/>
                          </a:cubicBezTo>
                          <a:cubicBezTo>
                            <a:pt x="0" y="205"/>
                            <a:pt x="24" y="228"/>
                            <a:pt x="52" y="228"/>
                          </a:cubicBezTo>
                          <a:cubicBezTo>
                            <a:pt x="59" y="228"/>
                            <a:pt x="66" y="227"/>
                            <a:pt x="72" y="224"/>
                          </a:cubicBezTo>
                          <a:cubicBezTo>
                            <a:pt x="75" y="223"/>
                            <a:pt x="75" y="223"/>
                            <a:pt x="75" y="223"/>
                          </a:cubicBezTo>
                          <a:cubicBezTo>
                            <a:pt x="75" y="364"/>
                            <a:pt x="75" y="364"/>
                            <a:pt x="75" y="364"/>
                          </a:cubicBezTo>
                          <a:cubicBezTo>
                            <a:pt x="189" y="447"/>
                            <a:pt x="189" y="447"/>
                            <a:pt x="189" y="447"/>
                          </a:cubicBezTo>
                          <a:cubicBezTo>
                            <a:pt x="196" y="423"/>
                            <a:pt x="218" y="406"/>
                            <a:pt x="243" y="406"/>
                          </a:cubicBezTo>
                          <a:cubicBezTo>
                            <a:pt x="274" y="406"/>
                            <a:pt x="299" y="431"/>
                            <a:pt x="299" y="462"/>
                          </a:cubicBezTo>
                          <a:cubicBezTo>
                            <a:pt x="299" y="481"/>
                            <a:pt x="290" y="498"/>
                            <a:pt x="274" y="509"/>
                          </a:cubicBezTo>
                          <a:cubicBezTo>
                            <a:pt x="384" y="588"/>
                            <a:pt x="384" y="588"/>
                            <a:pt x="384" y="588"/>
                          </a:cubicBezTo>
                          <a:cubicBezTo>
                            <a:pt x="498" y="563"/>
                            <a:pt x="498" y="563"/>
                            <a:pt x="498" y="563"/>
                          </a:cubicBezTo>
                          <a:cubicBezTo>
                            <a:pt x="492" y="554"/>
                            <a:pt x="489" y="543"/>
                            <a:pt x="489" y="532"/>
                          </a:cubicBezTo>
                          <a:cubicBezTo>
                            <a:pt x="489" y="501"/>
                            <a:pt x="514" y="476"/>
                            <a:pt x="545" y="476"/>
                          </a:cubicBezTo>
                          <a:cubicBezTo>
                            <a:pt x="576" y="476"/>
                            <a:pt x="601" y="501"/>
                            <a:pt x="601" y="532"/>
                          </a:cubicBezTo>
                          <a:cubicBezTo>
                            <a:pt x="601" y="535"/>
                            <a:pt x="601" y="537"/>
                            <a:pt x="601" y="540"/>
                          </a:cubicBezTo>
                          <a:cubicBezTo>
                            <a:pt x="745" y="507"/>
                            <a:pt x="745" y="507"/>
                            <a:pt x="745" y="507"/>
                          </a:cubicBezTo>
                          <a:cubicBezTo>
                            <a:pt x="660" y="209"/>
                            <a:pt x="385" y="1"/>
                            <a:pt x="75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lumMod val="8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1" rIns="91440" bIns="4572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1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3" name="Color 4">
                    <a:extLst>
                      <a:ext uri="{FF2B5EF4-FFF2-40B4-BE49-F238E27FC236}">
                        <a16:creationId xmlns:a16="http://schemas.microsoft.com/office/drawing/2014/main" xmlns="" id="{F9412283-C012-A842-ABC3-6353F392E6C2}"/>
                      </a:ext>
                    </a:extLst>
                  </p:cNvPr>
                  <p:cNvGrpSpPr/>
                  <p:nvPr/>
                </p:nvGrpSpPr>
                <p:grpSpPr>
                  <a:xfrm>
                    <a:off x="6638106" y="3460846"/>
                    <a:ext cx="1479691" cy="2325936"/>
                    <a:chOff x="6665112" y="3469991"/>
                    <a:chExt cx="1479691" cy="2325936"/>
                  </a:xfrm>
                </p:grpSpPr>
                <p:sp>
                  <p:nvSpPr>
                    <p:cNvPr id="201" name="Freeform 9">
                      <a:extLst>
                        <a:ext uri="{FF2B5EF4-FFF2-40B4-BE49-F238E27FC236}">
                          <a16:creationId xmlns:a16="http://schemas.microsoft.com/office/drawing/2014/main" xmlns="" id="{B625F2B3-A79D-A145-8633-320CBF0F9AF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677482" y="3482362"/>
                      <a:ext cx="1456185" cy="2296243"/>
                    </a:xfrm>
                    <a:custGeom>
                      <a:avLst/>
                      <a:gdLst>
                        <a:gd name="T0" fmla="*/ 147 w 497"/>
                        <a:gd name="T1" fmla="*/ 697 h 784"/>
                        <a:gd name="T2" fmla="*/ 187 w 497"/>
                        <a:gd name="T3" fmla="*/ 641 h 784"/>
                        <a:gd name="T4" fmla="*/ 127 w 497"/>
                        <a:gd name="T5" fmla="*/ 581 h 784"/>
                        <a:gd name="T6" fmla="*/ 84 w 497"/>
                        <a:gd name="T7" fmla="*/ 600 h 784"/>
                        <a:gd name="T8" fmla="*/ 0 w 497"/>
                        <a:gd name="T9" fmla="*/ 471 h 784"/>
                        <a:gd name="T10" fmla="*/ 42 w 497"/>
                        <a:gd name="T11" fmla="*/ 344 h 784"/>
                        <a:gd name="T12" fmla="*/ 72 w 497"/>
                        <a:gd name="T13" fmla="*/ 352 h 784"/>
                        <a:gd name="T14" fmla="*/ 132 w 497"/>
                        <a:gd name="T15" fmla="*/ 292 h 784"/>
                        <a:gd name="T16" fmla="*/ 78 w 497"/>
                        <a:gd name="T17" fmla="*/ 232 h 784"/>
                        <a:gd name="T18" fmla="*/ 117 w 497"/>
                        <a:gd name="T19" fmla="*/ 111 h 784"/>
                        <a:gd name="T20" fmla="*/ 241 w 497"/>
                        <a:gd name="T21" fmla="*/ 84 h 784"/>
                        <a:gd name="T22" fmla="*/ 235 w 497"/>
                        <a:gd name="T23" fmla="*/ 76 h 784"/>
                        <a:gd name="T24" fmla="*/ 226 w 497"/>
                        <a:gd name="T25" fmla="*/ 48 h 784"/>
                        <a:gd name="T26" fmla="*/ 274 w 497"/>
                        <a:gd name="T27" fmla="*/ 0 h 784"/>
                        <a:gd name="T28" fmla="*/ 322 w 497"/>
                        <a:gd name="T29" fmla="*/ 48 h 784"/>
                        <a:gd name="T30" fmla="*/ 321 w 497"/>
                        <a:gd name="T31" fmla="*/ 57 h 784"/>
                        <a:gd name="T32" fmla="*/ 320 w 497"/>
                        <a:gd name="T33" fmla="*/ 66 h 784"/>
                        <a:gd name="T34" fmla="*/ 473 w 497"/>
                        <a:gd name="T35" fmla="*/ 32 h 784"/>
                        <a:gd name="T36" fmla="*/ 497 w 497"/>
                        <a:gd name="T37" fmla="*/ 216 h 784"/>
                        <a:gd name="T38" fmla="*/ 204 w 497"/>
                        <a:gd name="T39" fmla="*/ 784 h 784"/>
                        <a:gd name="T40" fmla="*/ 147 w 497"/>
                        <a:gd name="T41" fmla="*/ 697 h 7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497" h="784">
                          <a:moveTo>
                            <a:pt x="147" y="697"/>
                          </a:moveTo>
                          <a:cubicBezTo>
                            <a:pt x="171" y="689"/>
                            <a:pt x="187" y="666"/>
                            <a:pt x="187" y="641"/>
                          </a:cubicBezTo>
                          <a:cubicBezTo>
                            <a:pt x="187" y="608"/>
                            <a:pt x="160" y="581"/>
                            <a:pt x="127" y="581"/>
                          </a:cubicBezTo>
                          <a:cubicBezTo>
                            <a:pt x="111" y="581"/>
                            <a:pt x="95" y="588"/>
                            <a:pt x="84" y="600"/>
                          </a:cubicBezTo>
                          <a:cubicBezTo>
                            <a:pt x="0" y="471"/>
                            <a:pt x="0" y="471"/>
                            <a:pt x="0" y="471"/>
                          </a:cubicBezTo>
                          <a:cubicBezTo>
                            <a:pt x="42" y="344"/>
                            <a:pt x="42" y="344"/>
                            <a:pt x="42" y="344"/>
                          </a:cubicBezTo>
                          <a:cubicBezTo>
                            <a:pt x="51" y="349"/>
                            <a:pt x="61" y="352"/>
                            <a:pt x="72" y="352"/>
                          </a:cubicBezTo>
                          <a:cubicBezTo>
                            <a:pt x="105" y="352"/>
                            <a:pt x="132" y="325"/>
                            <a:pt x="132" y="292"/>
                          </a:cubicBezTo>
                          <a:cubicBezTo>
                            <a:pt x="132" y="261"/>
                            <a:pt x="108" y="235"/>
                            <a:pt x="78" y="232"/>
                          </a:cubicBezTo>
                          <a:cubicBezTo>
                            <a:pt x="117" y="111"/>
                            <a:pt x="117" y="111"/>
                            <a:pt x="117" y="111"/>
                          </a:cubicBezTo>
                          <a:cubicBezTo>
                            <a:pt x="241" y="84"/>
                            <a:pt x="241" y="84"/>
                            <a:pt x="241" y="84"/>
                          </a:cubicBezTo>
                          <a:cubicBezTo>
                            <a:pt x="235" y="76"/>
                            <a:pt x="235" y="76"/>
                            <a:pt x="235" y="76"/>
                          </a:cubicBezTo>
                          <a:cubicBezTo>
                            <a:pt x="229" y="68"/>
                            <a:pt x="226" y="58"/>
                            <a:pt x="226" y="48"/>
                          </a:cubicBezTo>
                          <a:cubicBezTo>
                            <a:pt x="226" y="22"/>
                            <a:pt x="248" y="0"/>
                            <a:pt x="274" y="0"/>
                          </a:cubicBezTo>
                          <a:cubicBezTo>
                            <a:pt x="301" y="0"/>
                            <a:pt x="322" y="22"/>
                            <a:pt x="322" y="48"/>
                          </a:cubicBezTo>
                          <a:cubicBezTo>
                            <a:pt x="322" y="51"/>
                            <a:pt x="322" y="54"/>
                            <a:pt x="321" y="57"/>
                          </a:cubicBezTo>
                          <a:cubicBezTo>
                            <a:pt x="320" y="66"/>
                            <a:pt x="320" y="66"/>
                            <a:pt x="320" y="66"/>
                          </a:cubicBezTo>
                          <a:cubicBezTo>
                            <a:pt x="473" y="32"/>
                            <a:pt x="473" y="32"/>
                            <a:pt x="473" y="32"/>
                          </a:cubicBezTo>
                          <a:cubicBezTo>
                            <a:pt x="489" y="91"/>
                            <a:pt x="497" y="154"/>
                            <a:pt x="497" y="216"/>
                          </a:cubicBezTo>
                          <a:cubicBezTo>
                            <a:pt x="497" y="442"/>
                            <a:pt x="388" y="653"/>
                            <a:pt x="204" y="784"/>
                          </a:cubicBezTo>
                          <a:lnTo>
                            <a:pt x="147" y="697"/>
                          </a:lnTo>
                          <a:close/>
                        </a:path>
                      </a:pathLst>
                    </a:custGeom>
                    <a:solidFill>
                      <a:srgbClr val="E17B3F"/>
                    </a:solidFill>
                    <a:ln>
                      <a:noFill/>
                    </a:ln>
                  </p:spPr>
                  <p:txBody>
                    <a:bodyPr vert="horz" wrap="square" lIns="91440" tIns="45721" rIns="91440" bIns="4572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1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" name="Freeform 10">
                      <a:extLst>
                        <a:ext uri="{FF2B5EF4-FFF2-40B4-BE49-F238E27FC236}">
                          <a16:creationId xmlns:a16="http://schemas.microsoft.com/office/drawing/2014/main" xmlns="" id="{4BDEB0EB-66EB-0D4C-A545-65EA626EEF4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65112" y="3469991"/>
                      <a:ext cx="1479691" cy="2325936"/>
                    </a:xfrm>
                    <a:custGeom>
                      <a:avLst/>
                      <a:gdLst>
                        <a:gd name="T0" fmla="*/ 278 w 505"/>
                        <a:gd name="T1" fmla="*/ 8 h 794"/>
                        <a:gd name="T2" fmla="*/ 322 w 505"/>
                        <a:gd name="T3" fmla="*/ 52 h 794"/>
                        <a:gd name="T4" fmla="*/ 321 w 505"/>
                        <a:gd name="T5" fmla="*/ 60 h 794"/>
                        <a:gd name="T6" fmla="*/ 321 w 505"/>
                        <a:gd name="T7" fmla="*/ 63 h 794"/>
                        <a:gd name="T8" fmla="*/ 319 w 505"/>
                        <a:gd name="T9" fmla="*/ 75 h 794"/>
                        <a:gd name="T10" fmla="*/ 330 w 505"/>
                        <a:gd name="T11" fmla="*/ 73 h 794"/>
                        <a:gd name="T12" fmla="*/ 474 w 505"/>
                        <a:gd name="T13" fmla="*/ 40 h 794"/>
                        <a:gd name="T14" fmla="*/ 497 w 505"/>
                        <a:gd name="T15" fmla="*/ 220 h 794"/>
                        <a:gd name="T16" fmla="*/ 209 w 505"/>
                        <a:gd name="T17" fmla="*/ 782 h 794"/>
                        <a:gd name="T18" fmla="*/ 158 w 505"/>
                        <a:gd name="T19" fmla="*/ 703 h 794"/>
                        <a:gd name="T20" fmla="*/ 195 w 505"/>
                        <a:gd name="T21" fmla="*/ 645 h 794"/>
                        <a:gd name="T22" fmla="*/ 131 w 505"/>
                        <a:gd name="T23" fmla="*/ 581 h 794"/>
                        <a:gd name="T24" fmla="*/ 89 w 505"/>
                        <a:gd name="T25" fmla="*/ 597 h 794"/>
                        <a:gd name="T26" fmla="*/ 9 w 505"/>
                        <a:gd name="T27" fmla="*/ 474 h 794"/>
                        <a:gd name="T28" fmla="*/ 48 w 505"/>
                        <a:gd name="T29" fmla="*/ 354 h 794"/>
                        <a:gd name="T30" fmla="*/ 76 w 505"/>
                        <a:gd name="T31" fmla="*/ 360 h 794"/>
                        <a:gd name="T32" fmla="*/ 140 w 505"/>
                        <a:gd name="T33" fmla="*/ 296 h 794"/>
                        <a:gd name="T34" fmla="*/ 87 w 505"/>
                        <a:gd name="T35" fmla="*/ 233 h 794"/>
                        <a:gd name="T36" fmla="*/ 124 w 505"/>
                        <a:gd name="T37" fmla="*/ 119 h 794"/>
                        <a:gd name="T38" fmla="*/ 240 w 505"/>
                        <a:gd name="T39" fmla="*/ 93 h 794"/>
                        <a:gd name="T40" fmla="*/ 251 w 505"/>
                        <a:gd name="T41" fmla="*/ 90 h 794"/>
                        <a:gd name="T42" fmla="*/ 244 w 505"/>
                        <a:gd name="T43" fmla="*/ 80 h 794"/>
                        <a:gd name="T44" fmla="*/ 242 w 505"/>
                        <a:gd name="T45" fmla="*/ 78 h 794"/>
                        <a:gd name="T46" fmla="*/ 234 w 505"/>
                        <a:gd name="T47" fmla="*/ 52 h 794"/>
                        <a:gd name="T48" fmla="*/ 278 w 505"/>
                        <a:gd name="T49" fmla="*/ 8 h 794"/>
                        <a:gd name="T50" fmla="*/ 278 w 505"/>
                        <a:gd name="T51" fmla="*/ 0 h 794"/>
                        <a:gd name="T52" fmla="*/ 226 w 505"/>
                        <a:gd name="T53" fmla="*/ 52 h 794"/>
                        <a:gd name="T54" fmla="*/ 236 w 505"/>
                        <a:gd name="T55" fmla="*/ 83 h 794"/>
                        <a:gd name="T56" fmla="*/ 238 w 505"/>
                        <a:gd name="T57" fmla="*/ 85 h 794"/>
                        <a:gd name="T58" fmla="*/ 118 w 505"/>
                        <a:gd name="T59" fmla="*/ 112 h 794"/>
                        <a:gd name="T60" fmla="*/ 76 w 505"/>
                        <a:gd name="T61" fmla="*/ 240 h 794"/>
                        <a:gd name="T62" fmla="*/ 132 w 505"/>
                        <a:gd name="T63" fmla="*/ 296 h 794"/>
                        <a:gd name="T64" fmla="*/ 76 w 505"/>
                        <a:gd name="T65" fmla="*/ 352 h 794"/>
                        <a:gd name="T66" fmla="*/ 43 w 505"/>
                        <a:gd name="T67" fmla="*/ 342 h 794"/>
                        <a:gd name="T68" fmla="*/ 0 w 505"/>
                        <a:gd name="T69" fmla="*/ 475 h 794"/>
                        <a:gd name="T70" fmla="*/ 87 w 505"/>
                        <a:gd name="T71" fmla="*/ 610 h 794"/>
                        <a:gd name="T72" fmla="*/ 131 w 505"/>
                        <a:gd name="T73" fmla="*/ 589 h 794"/>
                        <a:gd name="T74" fmla="*/ 187 w 505"/>
                        <a:gd name="T75" fmla="*/ 645 h 794"/>
                        <a:gd name="T76" fmla="*/ 145 w 505"/>
                        <a:gd name="T77" fmla="*/ 699 h 794"/>
                        <a:gd name="T78" fmla="*/ 207 w 505"/>
                        <a:gd name="T79" fmla="*/ 794 h 794"/>
                        <a:gd name="T80" fmla="*/ 505 w 505"/>
                        <a:gd name="T81" fmla="*/ 220 h 794"/>
                        <a:gd name="T82" fmla="*/ 480 w 505"/>
                        <a:gd name="T83" fmla="*/ 31 h 794"/>
                        <a:gd name="T84" fmla="*/ 329 w 505"/>
                        <a:gd name="T85" fmla="*/ 65 h 794"/>
                        <a:gd name="T86" fmla="*/ 329 w 505"/>
                        <a:gd name="T87" fmla="*/ 62 h 794"/>
                        <a:gd name="T88" fmla="*/ 330 w 505"/>
                        <a:gd name="T89" fmla="*/ 52 h 794"/>
                        <a:gd name="T90" fmla="*/ 278 w 505"/>
                        <a:gd name="T91" fmla="*/ 0 h 7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505" h="794">
                          <a:moveTo>
                            <a:pt x="278" y="8"/>
                          </a:moveTo>
                          <a:cubicBezTo>
                            <a:pt x="302" y="8"/>
                            <a:pt x="322" y="28"/>
                            <a:pt x="322" y="52"/>
                          </a:cubicBezTo>
                          <a:cubicBezTo>
                            <a:pt x="322" y="55"/>
                            <a:pt x="322" y="58"/>
                            <a:pt x="321" y="60"/>
                          </a:cubicBezTo>
                          <a:cubicBezTo>
                            <a:pt x="321" y="63"/>
                            <a:pt x="321" y="63"/>
                            <a:pt x="321" y="63"/>
                          </a:cubicBezTo>
                          <a:cubicBezTo>
                            <a:pt x="319" y="75"/>
                            <a:pt x="319" y="75"/>
                            <a:pt x="319" y="75"/>
                          </a:cubicBezTo>
                          <a:cubicBezTo>
                            <a:pt x="330" y="73"/>
                            <a:pt x="330" y="73"/>
                            <a:pt x="330" y="73"/>
                          </a:cubicBezTo>
                          <a:cubicBezTo>
                            <a:pt x="474" y="40"/>
                            <a:pt x="474" y="40"/>
                            <a:pt x="474" y="40"/>
                          </a:cubicBezTo>
                          <a:cubicBezTo>
                            <a:pt x="490" y="99"/>
                            <a:pt x="497" y="159"/>
                            <a:pt x="497" y="220"/>
                          </a:cubicBezTo>
                          <a:cubicBezTo>
                            <a:pt x="497" y="443"/>
                            <a:pt x="390" y="652"/>
                            <a:pt x="209" y="782"/>
                          </a:cubicBezTo>
                          <a:cubicBezTo>
                            <a:pt x="158" y="703"/>
                            <a:pt x="158" y="703"/>
                            <a:pt x="158" y="703"/>
                          </a:cubicBezTo>
                          <a:cubicBezTo>
                            <a:pt x="180" y="693"/>
                            <a:pt x="195" y="670"/>
                            <a:pt x="195" y="645"/>
                          </a:cubicBezTo>
                          <a:cubicBezTo>
                            <a:pt x="195" y="610"/>
                            <a:pt x="167" y="581"/>
                            <a:pt x="131" y="581"/>
                          </a:cubicBezTo>
                          <a:cubicBezTo>
                            <a:pt x="116" y="581"/>
                            <a:pt x="100" y="587"/>
                            <a:pt x="89" y="597"/>
                          </a:cubicBezTo>
                          <a:cubicBezTo>
                            <a:pt x="9" y="474"/>
                            <a:pt x="9" y="474"/>
                            <a:pt x="9" y="474"/>
                          </a:cubicBezTo>
                          <a:cubicBezTo>
                            <a:pt x="48" y="354"/>
                            <a:pt x="48" y="354"/>
                            <a:pt x="48" y="354"/>
                          </a:cubicBezTo>
                          <a:cubicBezTo>
                            <a:pt x="57" y="358"/>
                            <a:pt x="66" y="360"/>
                            <a:pt x="76" y="360"/>
                          </a:cubicBezTo>
                          <a:cubicBezTo>
                            <a:pt x="111" y="360"/>
                            <a:pt x="140" y="331"/>
                            <a:pt x="140" y="296"/>
                          </a:cubicBezTo>
                          <a:cubicBezTo>
                            <a:pt x="140" y="265"/>
                            <a:pt x="117" y="238"/>
                            <a:pt x="87" y="233"/>
                          </a:cubicBezTo>
                          <a:cubicBezTo>
                            <a:pt x="124" y="119"/>
                            <a:pt x="124" y="119"/>
                            <a:pt x="124" y="119"/>
                          </a:cubicBezTo>
                          <a:cubicBezTo>
                            <a:pt x="240" y="93"/>
                            <a:pt x="240" y="93"/>
                            <a:pt x="240" y="93"/>
                          </a:cubicBezTo>
                          <a:cubicBezTo>
                            <a:pt x="251" y="90"/>
                            <a:pt x="251" y="90"/>
                            <a:pt x="251" y="90"/>
                          </a:cubicBezTo>
                          <a:cubicBezTo>
                            <a:pt x="244" y="80"/>
                            <a:pt x="244" y="80"/>
                            <a:pt x="244" y="80"/>
                          </a:cubicBezTo>
                          <a:cubicBezTo>
                            <a:pt x="242" y="78"/>
                            <a:pt x="242" y="78"/>
                            <a:pt x="242" y="78"/>
                          </a:cubicBezTo>
                          <a:cubicBezTo>
                            <a:pt x="237" y="70"/>
                            <a:pt x="234" y="62"/>
                            <a:pt x="234" y="52"/>
                          </a:cubicBezTo>
                          <a:cubicBezTo>
                            <a:pt x="234" y="28"/>
                            <a:pt x="254" y="8"/>
                            <a:pt x="278" y="8"/>
                          </a:cubicBezTo>
                          <a:moveTo>
                            <a:pt x="278" y="0"/>
                          </a:moveTo>
                          <a:cubicBezTo>
                            <a:pt x="249" y="0"/>
                            <a:pt x="226" y="24"/>
                            <a:pt x="226" y="52"/>
                          </a:cubicBezTo>
                          <a:cubicBezTo>
                            <a:pt x="226" y="63"/>
                            <a:pt x="230" y="74"/>
                            <a:pt x="236" y="83"/>
                          </a:cubicBezTo>
                          <a:cubicBezTo>
                            <a:pt x="238" y="85"/>
                            <a:pt x="238" y="85"/>
                            <a:pt x="238" y="85"/>
                          </a:cubicBezTo>
                          <a:cubicBezTo>
                            <a:pt x="118" y="112"/>
                            <a:pt x="118" y="112"/>
                            <a:pt x="118" y="112"/>
                          </a:cubicBezTo>
                          <a:cubicBezTo>
                            <a:pt x="76" y="240"/>
                            <a:pt x="76" y="240"/>
                            <a:pt x="76" y="240"/>
                          </a:cubicBezTo>
                          <a:cubicBezTo>
                            <a:pt x="107" y="240"/>
                            <a:pt x="132" y="265"/>
                            <a:pt x="132" y="296"/>
                          </a:cubicBezTo>
                          <a:cubicBezTo>
                            <a:pt x="132" y="327"/>
                            <a:pt x="107" y="352"/>
                            <a:pt x="76" y="352"/>
                          </a:cubicBezTo>
                          <a:cubicBezTo>
                            <a:pt x="64" y="352"/>
                            <a:pt x="53" y="348"/>
                            <a:pt x="43" y="342"/>
                          </a:cubicBezTo>
                          <a:cubicBezTo>
                            <a:pt x="0" y="475"/>
                            <a:pt x="0" y="475"/>
                            <a:pt x="0" y="475"/>
                          </a:cubicBezTo>
                          <a:cubicBezTo>
                            <a:pt x="87" y="610"/>
                            <a:pt x="87" y="610"/>
                            <a:pt x="87" y="610"/>
                          </a:cubicBezTo>
                          <a:cubicBezTo>
                            <a:pt x="98" y="597"/>
                            <a:pt x="114" y="589"/>
                            <a:pt x="131" y="589"/>
                          </a:cubicBezTo>
                          <a:cubicBezTo>
                            <a:pt x="162" y="589"/>
                            <a:pt x="187" y="614"/>
                            <a:pt x="187" y="645"/>
                          </a:cubicBezTo>
                          <a:cubicBezTo>
                            <a:pt x="187" y="670"/>
                            <a:pt x="170" y="693"/>
                            <a:pt x="145" y="699"/>
                          </a:cubicBezTo>
                          <a:cubicBezTo>
                            <a:pt x="207" y="794"/>
                            <a:pt x="207" y="794"/>
                            <a:pt x="207" y="794"/>
                          </a:cubicBezTo>
                          <a:cubicBezTo>
                            <a:pt x="394" y="663"/>
                            <a:pt x="505" y="448"/>
                            <a:pt x="505" y="220"/>
                          </a:cubicBezTo>
                          <a:cubicBezTo>
                            <a:pt x="505" y="156"/>
                            <a:pt x="497" y="92"/>
                            <a:pt x="480" y="31"/>
                          </a:cubicBezTo>
                          <a:cubicBezTo>
                            <a:pt x="329" y="65"/>
                            <a:pt x="329" y="65"/>
                            <a:pt x="329" y="65"/>
                          </a:cubicBezTo>
                          <a:cubicBezTo>
                            <a:pt x="329" y="62"/>
                            <a:pt x="329" y="62"/>
                            <a:pt x="329" y="62"/>
                          </a:cubicBezTo>
                          <a:cubicBezTo>
                            <a:pt x="330" y="58"/>
                            <a:pt x="330" y="55"/>
                            <a:pt x="330" y="52"/>
                          </a:cubicBezTo>
                          <a:cubicBezTo>
                            <a:pt x="330" y="24"/>
                            <a:pt x="307" y="0"/>
                            <a:pt x="278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lumMod val="8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1" rIns="91440" bIns="4572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1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94" name="Freeform 14">
                    <a:extLst>
                      <a:ext uri="{FF2B5EF4-FFF2-40B4-BE49-F238E27FC236}">
                        <a16:creationId xmlns:a16="http://schemas.microsoft.com/office/drawing/2014/main" xmlns="" id="{A0C52A8D-512E-D640-B97F-3C87715E351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904790" y="4861361"/>
                    <a:ext cx="2328411" cy="1295349"/>
                  </a:xfrm>
                  <a:custGeom>
                    <a:avLst/>
                    <a:gdLst>
                      <a:gd name="T0" fmla="*/ 584 w 795"/>
                      <a:gd name="T1" fmla="*/ 8 h 442"/>
                      <a:gd name="T2" fmla="*/ 673 w 795"/>
                      <a:gd name="T3" fmla="*/ 144 h 442"/>
                      <a:gd name="T4" fmla="*/ 679 w 795"/>
                      <a:gd name="T5" fmla="*/ 153 h 442"/>
                      <a:gd name="T6" fmla="*/ 686 w 795"/>
                      <a:gd name="T7" fmla="*/ 144 h 442"/>
                      <a:gd name="T8" fmla="*/ 687 w 795"/>
                      <a:gd name="T9" fmla="*/ 141 h 442"/>
                      <a:gd name="T10" fmla="*/ 723 w 795"/>
                      <a:gd name="T11" fmla="*/ 123 h 442"/>
                      <a:gd name="T12" fmla="*/ 767 w 795"/>
                      <a:gd name="T13" fmla="*/ 167 h 442"/>
                      <a:gd name="T14" fmla="*/ 732 w 795"/>
                      <a:gd name="T15" fmla="*/ 210 h 442"/>
                      <a:gd name="T16" fmla="*/ 729 w 795"/>
                      <a:gd name="T17" fmla="*/ 211 h 442"/>
                      <a:gd name="T18" fmla="*/ 718 w 795"/>
                      <a:gd name="T19" fmla="*/ 213 h 442"/>
                      <a:gd name="T20" fmla="*/ 724 w 795"/>
                      <a:gd name="T21" fmla="*/ 223 h 442"/>
                      <a:gd name="T22" fmla="*/ 784 w 795"/>
                      <a:gd name="T23" fmla="*/ 316 h 442"/>
                      <a:gd name="T24" fmla="*/ 398 w 795"/>
                      <a:gd name="T25" fmla="*/ 434 h 442"/>
                      <a:gd name="T26" fmla="*/ 11 w 795"/>
                      <a:gd name="T27" fmla="*/ 316 h 442"/>
                      <a:gd name="T28" fmla="*/ 79 w 795"/>
                      <a:gd name="T29" fmla="*/ 211 h 442"/>
                      <a:gd name="T30" fmla="*/ 126 w 795"/>
                      <a:gd name="T31" fmla="*/ 231 h 442"/>
                      <a:gd name="T32" fmla="*/ 190 w 795"/>
                      <a:gd name="T33" fmla="*/ 167 h 442"/>
                      <a:gd name="T34" fmla="*/ 147 w 795"/>
                      <a:gd name="T35" fmla="*/ 106 h 442"/>
                      <a:gd name="T36" fmla="*/ 211 w 795"/>
                      <a:gd name="T37" fmla="*/ 8 h 442"/>
                      <a:gd name="T38" fmla="*/ 334 w 795"/>
                      <a:gd name="T39" fmla="*/ 8 h 442"/>
                      <a:gd name="T40" fmla="*/ 334 w 795"/>
                      <a:gd name="T41" fmla="*/ 14 h 442"/>
                      <a:gd name="T42" fmla="*/ 398 w 795"/>
                      <a:gd name="T43" fmla="*/ 78 h 442"/>
                      <a:gd name="T44" fmla="*/ 462 w 795"/>
                      <a:gd name="T45" fmla="*/ 14 h 442"/>
                      <a:gd name="T46" fmla="*/ 461 w 795"/>
                      <a:gd name="T47" fmla="*/ 8 h 442"/>
                      <a:gd name="T48" fmla="*/ 584 w 795"/>
                      <a:gd name="T49" fmla="*/ 8 h 442"/>
                      <a:gd name="T50" fmla="*/ 589 w 795"/>
                      <a:gd name="T51" fmla="*/ 0 h 442"/>
                      <a:gd name="T52" fmla="*/ 452 w 795"/>
                      <a:gd name="T53" fmla="*/ 0 h 442"/>
                      <a:gd name="T54" fmla="*/ 454 w 795"/>
                      <a:gd name="T55" fmla="*/ 14 h 442"/>
                      <a:gd name="T56" fmla="*/ 398 w 795"/>
                      <a:gd name="T57" fmla="*/ 70 h 442"/>
                      <a:gd name="T58" fmla="*/ 342 w 795"/>
                      <a:gd name="T59" fmla="*/ 14 h 442"/>
                      <a:gd name="T60" fmla="*/ 343 w 795"/>
                      <a:gd name="T61" fmla="*/ 0 h 442"/>
                      <a:gd name="T62" fmla="*/ 207 w 795"/>
                      <a:gd name="T63" fmla="*/ 0 h 442"/>
                      <a:gd name="T64" fmla="*/ 134 w 795"/>
                      <a:gd name="T65" fmla="*/ 111 h 442"/>
                      <a:gd name="T66" fmla="*/ 182 w 795"/>
                      <a:gd name="T67" fmla="*/ 167 h 442"/>
                      <a:gd name="T68" fmla="*/ 126 w 795"/>
                      <a:gd name="T69" fmla="*/ 223 h 442"/>
                      <a:gd name="T70" fmla="*/ 79 w 795"/>
                      <a:gd name="T71" fmla="*/ 197 h 442"/>
                      <a:gd name="T72" fmla="*/ 0 w 795"/>
                      <a:gd name="T73" fmla="*/ 318 h 442"/>
                      <a:gd name="T74" fmla="*/ 398 w 795"/>
                      <a:gd name="T75" fmla="*/ 442 h 442"/>
                      <a:gd name="T76" fmla="*/ 795 w 795"/>
                      <a:gd name="T77" fmla="*/ 318 h 442"/>
                      <a:gd name="T78" fmla="*/ 731 w 795"/>
                      <a:gd name="T79" fmla="*/ 218 h 442"/>
                      <a:gd name="T80" fmla="*/ 734 w 795"/>
                      <a:gd name="T81" fmla="*/ 218 h 442"/>
                      <a:gd name="T82" fmla="*/ 775 w 795"/>
                      <a:gd name="T83" fmla="*/ 167 h 442"/>
                      <a:gd name="T84" fmla="*/ 723 w 795"/>
                      <a:gd name="T85" fmla="*/ 115 h 442"/>
                      <a:gd name="T86" fmla="*/ 681 w 795"/>
                      <a:gd name="T87" fmla="*/ 137 h 442"/>
                      <a:gd name="T88" fmla="*/ 679 w 795"/>
                      <a:gd name="T89" fmla="*/ 139 h 442"/>
                      <a:gd name="T90" fmla="*/ 589 w 795"/>
                      <a:gd name="T91" fmla="*/ 0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795" h="442">
                        <a:moveTo>
                          <a:pt x="584" y="8"/>
                        </a:moveTo>
                        <a:cubicBezTo>
                          <a:pt x="673" y="144"/>
                          <a:pt x="673" y="144"/>
                          <a:pt x="673" y="144"/>
                        </a:cubicBezTo>
                        <a:cubicBezTo>
                          <a:pt x="679" y="153"/>
                          <a:pt x="679" y="153"/>
                          <a:pt x="679" y="153"/>
                        </a:cubicBezTo>
                        <a:cubicBezTo>
                          <a:pt x="686" y="144"/>
                          <a:pt x="686" y="144"/>
                          <a:pt x="686" y="144"/>
                        </a:cubicBezTo>
                        <a:cubicBezTo>
                          <a:pt x="687" y="141"/>
                          <a:pt x="687" y="141"/>
                          <a:pt x="687" y="141"/>
                        </a:cubicBezTo>
                        <a:cubicBezTo>
                          <a:pt x="696" y="130"/>
                          <a:pt x="709" y="123"/>
                          <a:pt x="723" y="123"/>
                        </a:cubicBezTo>
                        <a:cubicBezTo>
                          <a:pt x="748" y="123"/>
                          <a:pt x="767" y="143"/>
                          <a:pt x="767" y="167"/>
                        </a:cubicBezTo>
                        <a:cubicBezTo>
                          <a:pt x="767" y="188"/>
                          <a:pt x="752" y="206"/>
                          <a:pt x="732" y="210"/>
                        </a:cubicBezTo>
                        <a:cubicBezTo>
                          <a:pt x="729" y="211"/>
                          <a:pt x="729" y="211"/>
                          <a:pt x="729" y="211"/>
                        </a:cubicBezTo>
                        <a:cubicBezTo>
                          <a:pt x="718" y="213"/>
                          <a:pt x="718" y="213"/>
                          <a:pt x="718" y="213"/>
                        </a:cubicBezTo>
                        <a:cubicBezTo>
                          <a:pt x="724" y="223"/>
                          <a:pt x="724" y="223"/>
                          <a:pt x="724" y="223"/>
                        </a:cubicBezTo>
                        <a:cubicBezTo>
                          <a:pt x="784" y="316"/>
                          <a:pt x="784" y="316"/>
                          <a:pt x="784" y="316"/>
                        </a:cubicBezTo>
                        <a:cubicBezTo>
                          <a:pt x="670" y="393"/>
                          <a:pt x="536" y="434"/>
                          <a:pt x="398" y="434"/>
                        </a:cubicBezTo>
                        <a:cubicBezTo>
                          <a:pt x="259" y="434"/>
                          <a:pt x="125" y="393"/>
                          <a:pt x="11" y="316"/>
                        </a:cubicBezTo>
                        <a:cubicBezTo>
                          <a:pt x="79" y="211"/>
                          <a:pt x="79" y="211"/>
                          <a:pt x="79" y="211"/>
                        </a:cubicBezTo>
                        <a:cubicBezTo>
                          <a:pt x="91" y="223"/>
                          <a:pt x="108" y="231"/>
                          <a:pt x="126" y="231"/>
                        </a:cubicBezTo>
                        <a:cubicBezTo>
                          <a:pt x="161" y="231"/>
                          <a:pt x="190" y="202"/>
                          <a:pt x="190" y="167"/>
                        </a:cubicBezTo>
                        <a:cubicBezTo>
                          <a:pt x="190" y="139"/>
                          <a:pt x="172" y="115"/>
                          <a:pt x="147" y="106"/>
                        </a:cubicBezTo>
                        <a:cubicBezTo>
                          <a:pt x="211" y="8"/>
                          <a:pt x="211" y="8"/>
                          <a:pt x="211" y="8"/>
                        </a:cubicBezTo>
                        <a:cubicBezTo>
                          <a:pt x="334" y="8"/>
                          <a:pt x="334" y="8"/>
                          <a:pt x="334" y="8"/>
                        </a:cubicBezTo>
                        <a:cubicBezTo>
                          <a:pt x="334" y="10"/>
                          <a:pt x="334" y="12"/>
                          <a:pt x="334" y="14"/>
                        </a:cubicBezTo>
                        <a:cubicBezTo>
                          <a:pt x="334" y="49"/>
                          <a:pt x="362" y="78"/>
                          <a:pt x="398" y="78"/>
                        </a:cubicBezTo>
                        <a:cubicBezTo>
                          <a:pt x="433" y="78"/>
                          <a:pt x="462" y="49"/>
                          <a:pt x="462" y="14"/>
                        </a:cubicBezTo>
                        <a:cubicBezTo>
                          <a:pt x="462" y="12"/>
                          <a:pt x="462" y="10"/>
                          <a:pt x="461" y="8"/>
                        </a:cubicBezTo>
                        <a:cubicBezTo>
                          <a:pt x="584" y="8"/>
                          <a:pt x="584" y="8"/>
                          <a:pt x="584" y="8"/>
                        </a:cubicBezTo>
                        <a:moveTo>
                          <a:pt x="589" y="0"/>
                        </a:moveTo>
                        <a:cubicBezTo>
                          <a:pt x="452" y="0"/>
                          <a:pt x="452" y="0"/>
                          <a:pt x="452" y="0"/>
                        </a:cubicBezTo>
                        <a:cubicBezTo>
                          <a:pt x="453" y="4"/>
                          <a:pt x="454" y="9"/>
                          <a:pt x="454" y="14"/>
                        </a:cubicBezTo>
                        <a:cubicBezTo>
                          <a:pt x="454" y="45"/>
                          <a:pt x="429" y="70"/>
                          <a:pt x="398" y="70"/>
                        </a:cubicBezTo>
                        <a:cubicBezTo>
                          <a:pt x="367" y="70"/>
                          <a:pt x="342" y="45"/>
                          <a:pt x="342" y="14"/>
                        </a:cubicBezTo>
                        <a:cubicBezTo>
                          <a:pt x="342" y="9"/>
                          <a:pt x="342" y="4"/>
                          <a:pt x="343" y="0"/>
                        </a:cubicBezTo>
                        <a:cubicBezTo>
                          <a:pt x="207" y="0"/>
                          <a:pt x="207" y="0"/>
                          <a:pt x="207" y="0"/>
                        </a:cubicBezTo>
                        <a:cubicBezTo>
                          <a:pt x="134" y="111"/>
                          <a:pt x="134" y="111"/>
                          <a:pt x="134" y="111"/>
                        </a:cubicBezTo>
                        <a:cubicBezTo>
                          <a:pt x="161" y="115"/>
                          <a:pt x="182" y="139"/>
                          <a:pt x="182" y="167"/>
                        </a:cubicBezTo>
                        <a:cubicBezTo>
                          <a:pt x="182" y="198"/>
                          <a:pt x="157" y="223"/>
                          <a:pt x="126" y="223"/>
                        </a:cubicBezTo>
                        <a:cubicBezTo>
                          <a:pt x="107" y="223"/>
                          <a:pt x="89" y="213"/>
                          <a:pt x="79" y="197"/>
                        </a:cubicBezTo>
                        <a:cubicBezTo>
                          <a:pt x="0" y="318"/>
                          <a:pt x="0" y="318"/>
                          <a:pt x="0" y="318"/>
                        </a:cubicBezTo>
                        <a:cubicBezTo>
                          <a:pt x="117" y="399"/>
                          <a:pt x="255" y="442"/>
                          <a:pt x="398" y="442"/>
                        </a:cubicBezTo>
                        <a:cubicBezTo>
                          <a:pt x="541" y="442"/>
                          <a:pt x="678" y="399"/>
                          <a:pt x="795" y="318"/>
                        </a:cubicBezTo>
                        <a:cubicBezTo>
                          <a:pt x="731" y="218"/>
                          <a:pt x="731" y="218"/>
                          <a:pt x="731" y="218"/>
                        </a:cubicBezTo>
                        <a:cubicBezTo>
                          <a:pt x="734" y="218"/>
                          <a:pt x="734" y="218"/>
                          <a:pt x="734" y="218"/>
                        </a:cubicBezTo>
                        <a:cubicBezTo>
                          <a:pt x="758" y="213"/>
                          <a:pt x="775" y="192"/>
                          <a:pt x="775" y="167"/>
                        </a:cubicBezTo>
                        <a:cubicBezTo>
                          <a:pt x="775" y="138"/>
                          <a:pt x="752" y="115"/>
                          <a:pt x="723" y="115"/>
                        </a:cubicBezTo>
                        <a:cubicBezTo>
                          <a:pt x="707" y="115"/>
                          <a:pt x="691" y="123"/>
                          <a:pt x="681" y="137"/>
                        </a:cubicBezTo>
                        <a:cubicBezTo>
                          <a:pt x="679" y="139"/>
                          <a:pt x="679" y="139"/>
                          <a:pt x="679" y="139"/>
                        </a:cubicBezTo>
                        <a:cubicBezTo>
                          <a:pt x="589" y="0"/>
                          <a:pt x="589" y="0"/>
                          <a:pt x="58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lumMod val="8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1" rIns="91440" bIns="4572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1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5" name="Color 2">
                    <a:extLst>
                      <a:ext uri="{FF2B5EF4-FFF2-40B4-BE49-F238E27FC236}">
                        <a16:creationId xmlns:a16="http://schemas.microsoft.com/office/drawing/2014/main" xmlns="" id="{DF27E39D-6D14-0840-A3F7-1E7B8B6A3D21}"/>
                      </a:ext>
                    </a:extLst>
                  </p:cNvPr>
                  <p:cNvGrpSpPr/>
                  <p:nvPr/>
                </p:nvGrpSpPr>
                <p:grpSpPr>
                  <a:xfrm>
                    <a:off x="4020196" y="3552408"/>
                    <a:ext cx="1478455" cy="2234383"/>
                    <a:chOff x="4047197" y="3561544"/>
                    <a:chExt cx="1478454" cy="2234383"/>
                  </a:xfrm>
                </p:grpSpPr>
                <p:sp>
                  <p:nvSpPr>
                    <p:cNvPr id="199" name="Freeform 11">
                      <a:extLst>
                        <a:ext uri="{FF2B5EF4-FFF2-40B4-BE49-F238E27FC236}">
                          <a16:creationId xmlns:a16="http://schemas.microsoft.com/office/drawing/2014/main" xmlns="" id="{D2D60EB0-3344-784B-8F1A-08DCDC6BA7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058332" y="3576390"/>
                      <a:ext cx="1456185" cy="2202216"/>
                    </a:xfrm>
                    <a:custGeom>
                      <a:avLst/>
                      <a:gdLst>
                        <a:gd name="T0" fmla="*/ 293 w 497"/>
                        <a:gd name="T1" fmla="*/ 752 h 752"/>
                        <a:gd name="T2" fmla="*/ 0 w 497"/>
                        <a:gd name="T3" fmla="*/ 184 h 752"/>
                        <a:gd name="T4" fmla="*/ 25 w 497"/>
                        <a:gd name="T5" fmla="*/ 0 h 752"/>
                        <a:gd name="T6" fmla="*/ 143 w 497"/>
                        <a:gd name="T7" fmla="*/ 26 h 752"/>
                        <a:gd name="T8" fmla="*/ 135 w 497"/>
                        <a:gd name="T9" fmla="*/ 56 h 752"/>
                        <a:gd name="T10" fmla="*/ 195 w 497"/>
                        <a:gd name="T11" fmla="*/ 116 h 752"/>
                        <a:gd name="T12" fmla="*/ 255 w 497"/>
                        <a:gd name="T13" fmla="*/ 56 h 752"/>
                        <a:gd name="T14" fmla="*/ 254 w 497"/>
                        <a:gd name="T15" fmla="*/ 51 h 752"/>
                        <a:gd name="T16" fmla="*/ 380 w 497"/>
                        <a:gd name="T17" fmla="*/ 79 h 752"/>
                        <a:gd name="T18" fmla="*/ 420 w 497"/>
                        <a:gd name="T19" fmla="*/ 201 h 752"/>
                        <a:gd name="T20" fmla="*/ 368 w 497"/>
                        <a:gd name="T21" fmla="*/ 260 h 752"/>
                        <a:gd name="T22" fmla="*/ 428 w 497"/>
                        <a:gd name="T23" fmla="*/ 320 h 752"/>
                        <a:gd name="T24" fmla="*/ 456 w 497"/>
                        <a:gd name="T25" fmla="*/ 313 h 752"/>
                        <a:gd name="T26" fmla="*/ 497 w 497"/>
                        <a:gd name="T27" fmla="*/ 439 h 752"/>
                        <a:gd name="T28" fmla="*/ 418 w 497"/>
                        <a:gd name="T29" fmla="*/ 560 h 752"/>
                        <a:gd name="T30" fmla="*/ 428 w 497"/>
                        <a:gd name="T31" fmla="*/ 561 h 752"/>
                        <a:gd name="T32" fmla="*/ 472 w 497"/>
                        <a:gd name="T33" fmla="*/ 609 h 752"/>
                        <a:gd name="T34" fmla="*/ 424 w 497"/>
                        <a:gd name="T35" fmla="*/ 657 h 752"/>
                        <a:gd name="T36" fmla="*/ 382 w 497"/>
                        <a:gd name="T37" fmla="*/ 632 h 752"/>
                        <a:gd name="T38" fmla="*/ 377 w 497"/>
                        <a:gd name="T39" fmla="*/ 623 h 752"/>
                        <a:gd name="T40" fmla="*/ 293 w 497"/>
                        <a:gd name="T41" fmla="*/ 752 h 7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497" h="752">
                          <a:moveTo>
                            <a:pt x="293" y="752"/>
                          </a:moveTo>
                          <a:cubicBezTo>
                            <a:pt x="110" y="621"/>
                            <a:pt x="0" y="410"/>
                            <a:pt x="0" y="184"/>
                          </a:cubicBezTo>
                          <a:cubicBezTo>
                            <a:pt x="0" y="122"/>
                            <a:pt x="8" y="59"/>
                            <a:pt x="25" y="0"/>
                          </a:cubicBezTo>
                          <a:cubicBezTo>
                            <a:pt x="143" y="26"/>
                            <a:pt x="143" y="26"/>
                            <a:pt x="143" y="26"/>
                          </a:cubicBezTo>
                          <a:cubicBezTo>
                            <a:pt x="137" y="35"/>
                            <a:pt x="135" y="45"/>
                            <a:pt x="135" y="56"/>
                          </a:cubicBezTo>
                          <a:cubicBezTo>
                            <a:pt x="135" y="89"/>
                            <a:pt x="162" y="116"/>
                            <a:pt x="195" y="116"/>
                          </a:cubicBezTo>
                          <a:cubicBezTo>
                            <a:pt x="228" y="116"/>
                            <a:pt x="255" y="89"/>
                            <a:pt x="255" y="56"/>
                          </a:cubicBezTo>
                          <a:cubicBezTo>
                            <a:pt x="255" y="54"/>
                            <a:pt x="255" y="53"/>
                            <a:pt x="254" y="51"/>
                          </a:cubicBezTo>
                          <a:cubicBezTo>
                            <a:pt x="380" y="79"/>
                            <a:pt x="380" y="79"/>
                            <a:pt x="380" y="79"/>
                          </a:cubicBezTo>
                          <a:cubicBezTo>
                            <a:pt x="420" y="201"/>
                            <a:pt x="420" y="201"/>
                            <a:pt x="420" y="201"/>
                          </a:cubicBezTo>
                          <a:cubicBezTo>
                            <a:pt x="390" y="205"/>
                            <a:pt x="368" y="230"/>
                            <a:pt x="368" y="260"/>
                          </a:cubicBezTo>
                          <a:cubicBezTo>
                            <a:pt x="368" y="293"/>
                            <a:pt x="395" y="320"/>
                            <a:pt x="428" y="320"/>
                          </a:cubicBezTo>
                          <a:cubicBezTo>
                            <a:pt x="438" y="320"/>
                            <a:pt x="447" y="318"/>
                            <a:pt x="456" y="313"/>
                          </a:cubicBezTo>
                          <a:cubicBezTo>
                            <a:pt x="497" y="439"/>
                            <a:pt x="497" y="439"/>
                            <a:pt x="497" y="439"/>
                          </a:cubicBezTo>
                          <a:cubicBezTo>
                            <a:pt x="418" y="560"/>
                            <a:pt x="418" y="560"/>
                            <a:pt x="418" y="560"/>
                          </a:cubicBezTo>
                          <a:cubicBezTo>
                            <a:pt x="428" y="561"/>
                            <a:pt x="428" y="561"/>
                            <a:pt x="428" y="561"/>
                          </a:cubicBezTo>
                          <a:cubicBezTo>
                            <a:pt x="453" y="563"/>
                            <a:pt x="472" y="584"/>
                            <a:pt x="472" y="609"/>
                          </a:cubicBezTo>
                          <a:cubicBezTo>
                            <a:pt x="472" y="635"/>
                            <a:pt x="450" y="657"/>
                            <a:pt x="424" y="657"/>
                          </a:cubicBezTo>
                          <a:cubicBezTo>
                            <a:pt x="407" y="657"/>
                            <a:pt x="390" y="647"/>
                            <a:pt x="382" y="632"/>
                          </a:cubicBezTo>
                          <a:cubicBezTo>
                            <a:pt x="377" y="623"/>
                            <a:pt x="377" y="623"/>
                            <a:pt x="377" y="623"/>
                          </a:cubicBezTo>
                          <a:lnTo>
                            <a:pt x="293" y="752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vert="horz" wrap="square" lIns="91440" tIns="45721" rIns="91440" bIns="4572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1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" name="Freeform 12">
                      <a:extLst>
                        <a:ext uri="{FF2B5EF4-FFF2-40B4-BE49-F238E27FC236}">
                          <a16:creationId xmlns:a16="http://schemas.microsoft.com/office/drawing/2014/main" xmlns="" id="{5D254EC4-48AC-C843-8313-64B67E1B487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047197" y="3561544"/>
                      <a:ext cx="1478454" cy="2234383"/>
                    </a:xfrm>
                    <a:custGeom>
                      <a:avLst/>
                      <a:gdLst>
                        <a:gd name="T0" fmla="*/ 31 w 505"/>
                        <a:gd name="T1" fmla="*/ 9 h 763"/>
                        <a:gd name="T2" fmla="*/ 141 w 505"/>
                        <a:gd name="T3" fmla="*/ 34 h 763"/>
                        <a:gd name="T4" fmla="*/ 135 w 505"/>
                        <a:gd name="T5" fmla="*/ 61 h 763"/>
                        <a:gd name="T6" fmla="*/ 199 w 505"/>
                        <a:gd name="T7" fmla="*/ 125 h 763"/>
                        <a:gd name="T8" fmla="*/ 263 w 505"/>
                        <a:gd name="T9" fmla="*/ 61 h 763"/>
                        <a:gd name="T10" fmla="*/ 381 w 505"/>
                        <a:gd name="T11" fmla="*/ 88 h 763"/>
                        <a:gd name="T12" fmla="*/ 418 w 505"/>
                        <a:gd name="T13" fmla="*/ 202 h 763"/>
                        <a:gd name="T14" fmla="*/ 368 w 505"/>
                        <a:gd name="T15" fmla="*/ 265 h 763"/>
                        <a:gd name="T16" fmla="*/ 432 w 505"/>
                        <a:gd name="T17" fmla="*/ 329 h 763"/>
                        <a:gd name="T18" fmla="*/ 458 w 505"/>
                        <a:gd name="T19" fmla="*/ 324 h 763"/>
                        <a:gd name="T20" fmla="*/ 497 w 505"/>
                        <a:gd name="T21" fmla="*/ 443 h 763"/>
                        <a:gd name="T22" fmla="*/ 422 w 505"/>
                        <a:gd name="T23" fmla="*/ 557 h 763"/>
                        <a:gd name="T24" fmla="*/ 415 w 505"/>
                        <a:gd name="T25" fmla="*/ 569 h 763"/>
                        <a:gd name="T26" fmla="*/ 428 w 505"/>
                        <a:gd name="T27" fmla="*/ 570 h 763"/>
                        <a:gd name="T28" fmla="*/ 432 w 505"/>
                        <a:gd name="T29" fmla="*/ 570 h 763"/>
                        <a:gd name="T30" fmla="*/ 472 w 505"/>
                        <a:gd name="T31" fmla="*/ 614 h 763"/>
                        <a:gd name="T32" fmla="*/ 428 w 505"/>
                        <a:gd name="T33" fmla="*/ 658 h 763"/>
                        <a:gd name="T34" fmla="*/ 389 w 505"/>
                        <a:gd name="T35" fmla="*/ 635 h 763"/>
                        <a:gd name="T36" fmla="*/ 388 w 505"/>
                        <a:gd name="T37" fmla="*/ 632 h 763"/>
                        <a:gd name="T38" fmla="*/ 381 w 505"/>
                        <a:gd name="T39" fmla="*/ 620 h 763"/>
                        <a:gd name="T40" fmla="*/ 374 w 505"/>
                        <a:gd name="T41" fmla="*/ 632 h 763"/>
                        <a:gd name="T42" fmla="*/ 296 w 505"/>
                        <a:gd name="T43" fmla="*/ 751 h 763"/>
                        <a:gd name="T44" fmla="*/ 8 w 505"/>
                        <a:gd name="T45" fmla="*/ 189 h 763"/>
                        <a:gd name="T46" fmla="*/ 31 w 505"/>
                        <a:gd name="T47" fmla="*/ 9 h 763"/>
                        <a:gd name="T48" fmla="*/ 26 w 505"/>
                        <a:gd name="T49" fmla="*/ 0 h 763"/>
                        <a:gd name="T50" fmla="*/ 0 w 505"/>
                        <a:gd name="T51" fmla="*/ 189 h 763"/>
                        <a:gd name="T52" fmla="*/ 299 w 505"/>
                        <a:gd name="T53" fmla="*/ 763 h 763"/>
                        <a:gd name="T54" fmla="*/ 381 w 505"/>
                        <a:gd name="T55" fmla="*/ 636 h 763"/>
                        <a:gd name="T56" fmla="*/ 382 w 505"/>
                        <a:gd name="T57" fmla="*/ 639 h 763"/>
                        <a:gd name="T58" fmla="*/ 428 w 505"/>
                        <a:gd name="T59" fmla="*/ 666 h 763"/>
                        <a:gd name="T60" fmla="*/ 480 w 505"/>
                        <a:gd name="T61" fmla="*/ 614 h 763"/>
                        <a:gd name="T62" fmla="*/ 432 w 505"/>
                        <a:gd name="T63" fmla="*/ 562 h 763"/>
                        <a:gd name="T64" fmla="*/ 429 w 505"/>
                        <a:gd name="T65" fmla="*/ 562 h 763"/>
                        <a:gd name="T66" fmla="*/ 505 w 505"/>
                        <a:gd name="T67" fmla="*/ 444 h 763"/>
                        <a:gd name="T68" fmla="*/ 462 w 505"/>
                        <a:gd name="T69" fmla="*/ 312 h 763"/>
                        <a:gd name="T70" fmla="*/ 432 w 505"/>
                        <a:gd name="T71" fmla="*/ 321 h 763"/>
                        <a:gd name="T72" fmla="*/ 376 w 505"/>
                        <a:gd name="T73" fmla="*/ 265 h 763"/>
                        <a:gd name="T74" fmla="*/ 429 w 505"/>
                        <a:gd name="T75" fmla="*/ 209 h 763"/>
                        <a:gd name="T76" fmla="*/ 387 w 505"/>
                        <a:gd name="T77" fmla="*/ 81 h 763"/>
                        <a:gd name="T78" fmla="*/ 254 w 505"/>
                        <a:gd name="T79" fmla="*/ 51 h 763"/>
                        <a:gd name="T80" fmla="*/ 255 w 505"/>
                        <a:gd name="T81" fmla="*/ 61 h 763"/>
                        <a:gd name="T82" fmla="*/ 199 w 505"/>
                        <a:gd name="T83" fmla="*/ 117 h 763"/>
                        <a:gd name="T84" fmla="*/ 143 w 505"/>
                        <a:gd name="T85" fmla="*/ 61 h 763"/>
                        <a:gd name="T86" fmla="*/ 153 w 505"/>
                        <a:gd name="T87" fmla="*/ 28 h 763"/>
                        <a:gd name="T88" fmla="*/ 26 w 505"/>
                        <a:gd name="T89" fmla="*/ 0 h 7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505" h="763">
                          <a:moveTo>
                            <a:pt x="31" y="9"/>
                          </a:moveTo>
                          <a:cubicBezTo>
                            <a:pt x="141" y="34"/>
                            <a:pt x="141" y="34"/>
                            <a:pt x="141" y="34"/>
                          </a:cubicBezTo>
                          <a:cubicBezTo>
                            <a:pt x="137" y="42"/>
                            <a:pt x="135" y="52"/>
                            <a:pt x="135" y="61"/>
                          </a:cubicBezTo>
                          <a:cubicBezTo>
                            <a:pt x="135" y="96"/>
                            <a:pt x="163" y="125"/>
                            <a:pt x="199" y="125"/>
                          </a:cubicBezTo>
                          <a:cubicBezTo>
                            <a:pt x="234" y="125"/>
                            <a:pt x="263" y="96"/>
                            <a:pt x="263" y="61"/>
                          </a:cubicBezTo>
                          <a:cubicBezTo>
                            <a:pt x="381" y="88"/>
                            <a:pt x="381" y="88"/>
                            <a:pt x="381" y="88"/>
                          </a:cubicBezTo>
                          <a:cubicBezTo>
                            <a:pt x="418" y="202"/>
                            <a:pt x="418" y="202"/>
                            <a:pt x="418" y="202"/>
                          </a:cubicBezTo>
                          <a:cubicBezTo>
                            <a:pt x="389" y="209"/>
                            <a:pt x="368" y="234"/>
                            <a:pt x="368" y="265"/>
                          </a:cubicBezTo>
                          <a:cubicBezTo>
                            <a:pt x="368" y="300"/>
                            <a:pt x="397" y="329"/>
                            <a:pt x="432" y="329"/>
                          </a:cubicBezTo>
                          <a:cubicBezTo>
                            <a:pt x="441" y="329"/>
                            <a:pt x="450" y="327"/>
                            <a:pt x="458" y="324"/>
                          </a:cubicBezTo>
                          <a:cubicBezTo>
                            <a:pt x="497" y="443"/>
                            <a:pt x="497" y="443"/>
                            <a:pt x="497" y="443"/>
                          </a:cubicBezTo>
                          <a:cubicBezTo>
                            <a:pt x="422" y="557"/>
                            <a:pt x="422" y="557"/>
                            <a:pt x="422" y="557"/>
                          </a:cubicBezTo>
                          <a:cubicBezTo>
                            <a:pt x="415" y="569"/>
                            <a:pt x="415" y="569"/>
                            <a:pt x="415" y="569"/>
                          </a:cubicBezTo>
                          <a:cubicBezTo>
                            <a:pt x="428" y="570"/>
                            <a:pt x="428" y="570"/>
                            <a:pt x="428" y="570"/>
                          </a:cubicBezTo>
                          <a:cubicBezTo>
                            <a:pt x="432" y="570"/>
                            <a:pt x="432" y="570"/>
                            <a:pt x="432" y="570"/>
                          </a:cubicBezTo>
                          <a:cubicBezTo>
                            <a:pt x="454" y="572"/>
                            <a:pt x="472" y="591"/>
                            <a:pt x="472" y="614"/>
                          </a:cubicBezTo>
                          <a:cubicBezTo>
                            <a:pt x="472" y="638"/>
                            <a:pt x="452" y="658"/>
                            <a:pt x="428" y="658"/>
                          </a:cubicBezTo>
                          <a:cubicBezTo>
                            <a:pt x="412" y="658"/>
                            <a:pt x="397" y="649"/>
                            <a:pt x="389" y="635"/>
                          </a:cubicBezTo>
                          <a:cubicBezTo>
                            <a:pt x="388" y="632"/>
                            <a:pt x="388" y="632"/>
                            <a:pt x="388" y="632"/>
                          </a:cubicBezTo>
                          <a:cubicBezTo>
                            <a:pt x="381" y="620"/>
                            <a:pt x="381" y="620"/>
                            <a:pt x="381" y="620"/>
                          </a:cubicBezTo>
                          <a:cubicBezTo>
                            <a:pt x="374" y="632"/>
                            <a:pt x="374" y="632"/>
                            <a:pt x="374" y="632"/>
                          </a:cubicBezTo>
                          <a:cubicBezTo>
                            <a:pt x="296" y="751"/>
                            <a:pt x="296" y="751"/>
                            <a:pt x="296" y="751"/>
                          </a:cubicBezTo>
                          <a:cubicBezTo>
                            <a:pt x="116" y="621"/>
                            <a:pt x="8" y="412"/>
                            <a:pt x="8" y="189"/>
                          </a:cubicBezTo>
                          <a:cubicBezTo>
                            <a:pt x="8" y="128"/>
                            <a:pt x="16" y="68"/>
                            <a:pt x="31" y="9"/>
                          </a:cubicBezTo>
                          <a:moveTo>
                            <a:pt x="26" y="0"/>
                          </a:moveTo>
                          <a:cubicBezTo>
                            <a:pt x="9" y="61"/>
                            <a:pt x="0" y="125"/>
                            <a:pt x="0" y="189"/>
                          </a:cubicBezTo>
                          <a:cubicBezTo>
                            <a:pt x="0" y="417"/>
                            <a:pt x="111" y="632"/>
                            <a:pt x="299" y="763"/>
                          </a:cubicBezTo>
                          <a:cubicBezTo>
                            <a:pt x="381" y="636"/>
                            <a:pt x="381" y="636"/>
                            <a:pt x="381" y="636"/>
                          </a:cubicBezTo>
                          <a:cubicBezTo>
                            <a:pt x="382" y="639"/>
                            <a:pt x="382" y="639"/>
                            <a:pt x="382" y="639"/>
                          </a:cubicBezTo>
                          <a:cubicBezTo>
                            <a:pt x="392" y="656"/>
                            <a:pt x="409" y="666"/>
                            <a:pt x="428" y="666"/>
                          </a:cubicBezTo>
                          <a:cubicBezTo>
                            <a:pt x="457" y="666"/>
                            <a:pt x="480" y="643"/>
                            <a:pt x="480" y="614"/>
                          </a:cubicBezTo>
                          <a:cubicBezTo>
                            <a:pt x="480" y="587"/>
                            <a:pt x="459" y="564"/>
                            <a:pt x="432" y="562"/>
                          </a:cubicBezTo>
                          <a:cubicBezTo>
                            <a:pt x="429" y="562"/>
                            <a:pt x="429" y="562"/>
                            <a:pt x="429" y="562"/>
                          </a:cubicBezTo>
                          <a:cubicBezTo>
                            <a:pt x="505" y="444"/>
                            <a:pt x="505" y="444"/>
                            <a:pt x="505" y="444"/>
                          </a:cubicBezTo>
                          <a:cubicBezTo>
                            <a:pt x="462" y="312"/>
                            <a:pt x="462" y="312"/>
                            <a:pt x="462" y="312"/>
                          </a:cubicBezTo>
                          <a:cubicBezTo>
                            <a:pt x="453" y="318"/>
                            <a:pt x="443" y="321"/>
                            <a:pt x="432" y="321"/>
                          </a:cubicBezTo>
                          <a:cubicBezTo>
                            <a:pt x="401" y="321"/>
                            <a:pt x="376" y="296"/>
                            <a:pt x="376" y="265"/>
                          </a:cubicBezTo>
                          <a:cubicBezTo>
                            <a:pt x="376" y="235"/>
                            <a:pt x="399" y="211"/>
                            <a:pt x="429" y="209"/>
                          </a:cubicBezTo>
                          <a:cubicBezTo>
                            <a:pt x="387" y="81"/>
                            <a:pt x="387" y="81"/>
                            <a:pt x="387" y="81"/>
                          </a:cubicBezTo>
                          <a:cubicBezTo>
                            <a:pt x="254" y="51"/>
                            <a:pt x="254" y="51"/>
                            <a:pt x="254" y="51"/>
                          </a:cubicBezTo>
                          <a:cubicBezTo>
                            <a:pt x="254" y="54"/>
                            <a:pt x="255" y="58"/>
                            <a:pt x="255" y="61"/>
                          </a:cubicBezTo>
                          <a:cubicBezTo>
                            <a:pt x="255" y="92"/>
                            <a:pt x="230" y="117"/>
                            <a:pt x="199" y="117"/>
                          </a:cubicBezTo>
                          <a:cubicBezTo>
                            <a:pt x="168" y="117"/>
                            <a:pt x="143" y="92"/>
                            <a:pt x="143" y="61"/>
                          </a:cubicBezTo>
                          <a:cubicBezTo>
                            <a:pt x="143" y="49"/>
                            <a:pt x="146" y="38"/>
                            <a:pt x="153" y="28"/>
                          </a:cubicBezTo>
                          <a:cubicBezTo>
                            <a:pt x="26" y="0"/>
                            <a:pt x="26" y="0"/>
                            <a:pt x="26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lumMod val="8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1" rIns="91440" bIns="4572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1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6" name="Color 1">
                    <a:extLst>
                      <a:ext uri="{FF2B5EF4-FFF2-40B4-BE49-F238E27FC236}">
                        <a16:creationId xmlns:a16="http://schemas.microsoft.com/office/drawing/2014/main" xmlns="" id="{3518A123-98F9-594F-93C4-6E1340066E27}"/>
                      </a:ext>
                    </a:extLst>
                  </p:cNvPr>
                  <p:cNvGrpSpPr/>
                  <p:nvPr/>
                </p:nvGrpSpPr>
                <p:grpSpPr>
                  <a:xfrm>
                    <a:off x="4099379" y="2055394"/>
                    <a:ext cx="1964673" cy="1827345"/>
                    <a:chOff x="4126378" y="2064532"/>
                    <a:chExt cx="1964673" cy="1827345"/>
                  </a:xfrm>
                </p:grpSpPr>
                <p:sp>
                  <p:nvSpPr>
                    <p:cNvPr id="197" name="Freeform 7">
                      <a:extLst>
                        <a:ext uri="{FF2B5EF4-FFF2-40B4-BE49-F238E27FC236}">
                          <a16:creationId xmlns:a16="http://schemas.microsoft.com/office/drawing/2014/main" xmlns="" id="{78F455C4-8CEC-6E40-AEA9-2375F94362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41223" y="2075667"/>
                      <a:ext cx="1938693" cy="1805075"/>
                    </a:xfrm>
                    <a:custGeom>
                      <a:avLst/>
                      <a:gdLst>
                        <a:gd name="T0" fmla="*/ 167 w 662"/>
                        <a:gd name="T1" fmla="*/ 616 h 616"/>
                        <a:gd name="T2" fmla="*/ 119 w 662"/>
                        <a:gd name="T3" fmla="*/ 568 h 616"/>
                        <a:gd name="T4" fmla="*/ 129 w 662"/>
                        <a:gd name="T5" fmla="*/ 538 h 616"/>
                        <a:gd name="T6" fmla="*/ 135 w 662"/>
                        <a:gd name="T7" fmla="*/ 530 h 616"/>
                        <a:gd name="T8" fmla="*/ 0 w 662"/>
                        <a:gd name="T9" fmla="*/ 500 h 616"/>
                        <a:gd name="T10" fmla="*/ 662 w 662"/>
                        <a:gd name="T11" fmla="*/ 0 h 616"/>
                        <a:gd name="T12" fmla="*/ 662 w 662"/>
                        <a:gd name="T13" fmla="*/ 114 h 616"/>
                        <a:gd name="T14" fmla="*/ 647 w 662"/>
                        <a:gd name="T15" fmla="*/ 112 h 616"/>
                        <a:gd name="T16" fmla="*/ 587 w 662"/>
                        <a:gd name="T17" fmla="*/ 172 h 616"/>
                        <a:gd name="T18" fmla="*/ 647 w 662"/>
                        <a:gd name="T19" fmla="*/ 232 h 616"/>
                        <a:gd name="T20" fmla="*/ 662 w 662"/>
                        <a:gd name="T21" fmla="*/ 230 h 616"/>
                        <a:gd name="T22" fmla="*/ 662 w 662"/>
                        <a:gd name="T23" fmla="*/ 358 h 616"/>
                        <a:gd name="T24" fmla="*/ 552 w 662"/>
                        <a:gd name="T25" fmla="*/ 437 h 616"/>
                        <a:gd name="T26" fmla="*/ 496 w 662"/>
                        <a:gd name="T27" fmla="*/ 398 h 616"/>
                        <a:gd name="T28" fmla="*/ 436 w 662"/>
                        <a:gd name="T29" fmla="*/ 458 h 616"/>
                        <a:gd name="T30" fmla="*/ 458 w 662"/>
                        <a:gd name="T31" fmla="*/ 505 h 616"/>
                        <a:gd name="T32" fmla="*/ 356 w 662"/>
                        <a:gd name="T33" fmla="*/ 580 h 616"/>
                        <a:gd name="T34" fmla="*/ 211 w 662"/>
                        <a:gd name="T35" fmla="*/ 547 h 616"/>
                        <a:gd name="T36" fmla="*/ 213 w 662"/>
                        <a:gd name="T37" fmla="*/ 557 h 616"/>
                        <a:gd name="T38" fmla="*/ 215 w 662"/>
                        <a:gd name="T39" fmla="*/ 568 h 616"/>
                        <a:gd name="T40" fmla="*/ 167 w 662"/>
                        <a:gd name="T41" fmla="*/ 616 h 6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662" h="616">
                          <a:moveTo>
                            <a:pt x="167" y="616"/>
                          </a:moveTo>
                          <a:cubicBezTo>
                            <a:pt x="140" y="616"/>
                            <a:pt x="119" y="594"/>
                            <a:pt x="119" y="568"/>
                          </a:cubicBezTo>
                          <a:cubicBezTo>
                            <a:pt x="119" y="557"/>
                            <a:pt x="122" y="547"/>
                            <a:pt x="129" y="538"/>
                          </a:cubicBezTo>
                          <a:cubicBezTo>
                            <a:pt x="135" y="530"/>
                            <a:pt x="135" y="530"/>
                            <a:pt x="135" y="530"/>
                          </a:cubicBezTo>
                          <a:cubicBezTo>
                            <a:pt x="0" y="500"/>
                            <a:pt x="0" y="500"/>
                            <a:pt x="0" y="500"/>
                          </a:cubicBezTo>
                          <a:cubicBezTo>
                            <a:pt x="86" y="208"/>
                            <a:pt x="357" y="3"/>
                            <a:pt x="662" y="0"/>
                          </a:cubicBezTo>
                          <a:cubicBezTo>
                            <a:pt x="662" y="114"/>
                            <a:pt x="662" y="114"/>
                            <a:pt x="662" y="114"/>
                          </a:cubicBezTo>
                          <a:cubicBezTo>
                            <a:pt x="657" y="113"/>
                            <a:pt x="652" y="112"/>
                            <a:pt x="647" y="112"/>
                          </a:cubicBezTo>
                          <a:cubicBezTo>
                            <a:pt x="614" y="112"/>
                            <a:pt x="587" y="139"/>
                            <a:pt x="587" y="172"/>
                          </a:cubicBezTo>
                          <a:cubicBezTo>
                            <a:pt x="587" y="205"/>
                            <a:pt x="614" y="232"/>
                            <a:pt x="647" y="232"/>
                          </a:cubicBezTo>
                          <a:cubicBezTo>
                            <a:pt x="652" y="232"/>
                            <a:pt x="657" y="231"/>
                            <a:pt x="662" y="230"/>
                          </a:cubicBezTo>
                          <a:cubicBezTo>
                            <a:pt x="662" y="358"/>
                            <a:pt x="662" y="358"/>
                            <a:pt x="662" y="358"/>
                          </a:cubicBezTo>
                          <a:cubicBezTo>
                            <a:pt x="552" y="437"/>
                            <a:pt x="552" y="437"/>
                            <a:pt x="552" y="437"/>
                          </a:cubicBezTo>
                          <a:cubicBezTo>
                            <a:pt x="543" y="414"/>
                            <a:pt x="521" y="398"/>
                            <a:pt x="496" y="398"/>
                          </a:cubicBezTo>
                          <a:cubicBezTo>
                            <a:pt x="463" y="398"/>
                            <a:pt x="436" y="425"/>
                            <a:pt x="436" y="458"/>
                          </a:cubicBezTo>
                          <a:cubicBezTo>
                            <a:pt x="436" y="477"/>
                            <a:pt x="444" y="494"/>
                            <a:pt x="458" y="505"/>
                          </a:cubicBezTo>
                          <a:cubicBezTo>
                            <a:pt x="356" y="580"/>
                            <a:pt x="356" y="580"/>
                            <a:pt x="356" y="580"/>
                          </a:cubicBezTo>
                          <a:cubicBezTo>
                            <a:pt x="211" y="547"/>
                            <a:pt x="211" y="547"/>
                            <a:pt x="211" y="547"/>
                          </a:cubicBezTo>
                          <a:cubicBezTo>
                            <a:pt x="213" y="557"/>
                            <a:pt x="213" y="557"/>
                            <a:pt x="213" y="557"/>
                          </a:cubicBezTo>
                          <a:cubicBezTo>
                            <a:pt x="214" y="561"/>
                            <a:pt x="215" y="564"/>
                            <a:pt x="215" y="568"/>
                          </a:cubicBezTo>
                          <a:cubicBezTo>
                            <a:pt x="215" y="594"/>
                            <a:pt x="193" y="616"/>
                            <a:pt x="167" y="616"/>
                          </a:cubicBezTo>
                          <a:close/>
                        </a:path>
                      </a:pathLst>
                    </a:custGeom>
                    <a:solidFill>
                      <a:srgbClr val="BF362D"/>
                    </a:solidFill>
                    <a:ln>
                      <a:noFill/>
                    </a:ln>
                  </p:spPr>
                  <p:txBody>
                    <a:bodyPr vert="horz" wrap="square" lIns="91440" tIns="45721" rIns="91440" bIns="4572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1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" name="Freeform 8">
                      <a:extLst>
                        <a:ext uri="{FF2B5EF4-FFF2-40B4-BE49-F238E27FC236}">
                          <a16:creationId xmlns:a16="http://schemas.microsoft.com/office/drawing/2014/main" xmlns="" id="{98997E09-7FD5-2449-985B-14753A1F5AD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126378" y="2064532"/>
                      <a:ext cx="1964673" cy="1827345"/>
                    </a:xfrm>
                    <a:custGeom>
                      <a:avLst/>
                      <a:gdLst>
                        <a:gd name="T0" fmla="*/ 663 w 671"/>
                        <a:gd name="T1" fmla="*/ 8 h 624"/>
                        <a:gd name="T2" fmla="*/ 663 w 671"/>
                        <a:gd name="T3" fmla="*/ 113 h 624"/>
                        <a:gd name="T4" fmla="*/ 652 w 671"/>
                        <a:gd name="T5" fmla="*/ 112 h 624"/>
                        <a:gd name="T6" fmla="*/ 588 w 671"/>
                        <a:gd name="T7" fmla="*/ 176 h 624"/>
                        <a:gd name="T8" fmla="*/ 652 w 671"/>
                        <a:gd name="T9" fmla="*/ 240 h 624"/>
                        <a:gd name="T10" fmla="*/ 663 w 671"/>
                        <a:gd name="T11" fmla="*/ 239 h 624"/>
                        <a:gd name="T12" fmla="*/ 663 w 671"/>
                        <a:gd name="T13" fmla="*/ 359 h 624"/>
                        <a:gd name="T14" fmla="*/ 559 w 671"/>
                        <a:gd name="T15" fmla="*/ 435 h 624"/>
                        <a:gd name="T16" fmla="*/ 501 w 671"/>
                        <a:gd name="T17" fmla="*/ 398 h 624"/>
                        <a:gd name="T18" fmla="*/ 437 w 671"/>
                        <a:gd name="T19" fmla="*/ 462 h 624"/>
                        <a:gd name="T20" fmla="*/ 457 w 671"/>
                        <a:gd name="T21" fmla="*/ 509 h 624"/>
                        <a:gd name="T22" fmla="*/ 360 w 671"/>
                        <a:gd name="T23" fmla="*/ 580 h 624"/>
                        <a:gd name="T24" fmla="*/ 223 w 671"/>
                        <a:gd name="T25" fmla="*/ 549 h 624"/>
                        <a:gd name="T26" fmla="*/ 211 w 671"/>
                        <a:gd name="T27" fmla="*/ 546 h 624"/>
                        <a:gd name="T28" fmla="*/ 214 w 671"/>
                        <a:gd name="T29" fmla="*/ 559 h 624"/>
                        <a:gd name="T30" fmla="*/ 214 w 671"/>
                        <a:gd name="T31" fmla="*/ 562 h 624"/>
                        <a:gd name="T32" fmla="*/ 216 w 671"/>
                        <a:gd name="T33" fmla="*/ 572 h 624"/>
                        <a:gd name="T34" fmla="*/ 172 w 671"/>
                        <a:gd name="T35" fmla="*/ 616 h 624"/>
                        <a:gd name="T36" fmla="*/ 128 w 671"/>
                        <a:gd name="T37" fmla="*/ 572 h 624"/>
                        <a:gd name="T38" fmla="*/ 137 w 671"/>
                        <a:gd name="T39" fmla="*/ 544 h 624"/>
                        <a:gd name="T40" fmla="*/ 139 w 671"/>
                        <a:gd name="T41" fmla="*/ 542 h 624"/>
                        <a:gd name="T42" fmla="*/ 147 w 671"/>
                        <a:gd name="T43" fmla="*/ 532 h 624"/>
                        <a:gd name="T44" fmla="*/ 135 w 671"/>
                        <a:gd name="T45" fmla="*/ 529 h 624"/>
                        <a:gd name="T46" fmla="*/ 10 w 671"/>
                        <a:gd name="T47" fmla="*/ 501 h 624"/>
                        <a:gd name="T48" fmla="*/ 663 w 671"/>
                        <a:gd name="T49" fmla="*/ 8 h 624"/>
                        <a:gd name="T50" fmla="*/ 671 w 671"/>
                        <a:gd name="T51" fmla="*/ 0 h 624"/>
                        <a:gd name="T52" fmla="*/ 0 w 671"/>
                        <a:gd name="T53" fmla="*/ 507 h 624"/>
                        <a:gd name="T54" fmla="*/ 133 w 671"/>
                        <a:gd name="T55" fmla="*/ 537 h 624"/>
                        <a:gd name="T56" fmla="*/ 131 w 671"/>
                        <a:gd name="T57" fmla="*/ 539 h 624"/>
                        <a:gd name="T58" fmla="*/ 120 w 671"/>
                        <a:gd name="T59" fmla="*/ 572 h 624"/>
                        <a:gd name="T60" fmla="*/ 172 w 671"/>
                        <a:gd name="T61" fmla="*/ 624 h 624"/>
                        <a:gd name="T62" fmla="*/ 224 w 671"/>
                        <a:gd name="T63" fmla="*/ 572 h 624"/>
                        <a:gd name="T64" fmla="*/ 222 w 671"/>
                        <a:gd name="T65" fmla="*/ 560 h 624"/>
                        <a:gd name="T66" fmla="*/ 221 w 671"/>
                        <a:gd name="T67" fmla="*/ 557 h 624"/>
                        <a:gd name="T68" fmla="*/ 361 w 671"/>
                        <a:gd name="T69" fmla="*/ 588 h 624"/>
                        <a:gd name="T70" fmla="*/ 470 w 671"/>
                        <a:gd name="T71" fmla="*/ 509 h 624"/>
                        <a:gd name="T72" fmla="*/ 445 w 671"/>
                        <a:gd name="T73" fmla="*/ 462 h 624"/>
                        <a:gd name="T74" fmla="*/ 501 w 671"/>
                        <a:gd name="T75" fmla="*/ 406 h 624"/>
                        <a:gd name="T76" fmla="*/ 555 w 671"/>
                        <a:gd name="T77" fmla="*/ 448 h 624"/>
                        <a:gd name="T78" fmla="*/ 671 w 671"/>
                        <a:gd name="T79" fmla="*/ 364 h 624"/>
                        <a:gd name="T80" fmla="*/ 671 w 671"/>
                        <a:gd name="T81" fmla="*/ 229 h 624"/>
                        <a:gd name="T82" fmla="*/ 652 w 671"/>
                        <a:gd name="T83" fmla="*/ 232 h 624"/>
                        <a:gd name="T84" fmla="*/ 596 w 671"/>
                        <a:gd name="T85" fmla="*/ 176 h 624"/>
                        <a:gd name="T86" fmla="*/ 652 w 671"/>
                        <a:gd name="T87" fmla="*/ 120 h 624"/>
                        <a:gd name="T88" fmla="*/ 671 w 671"/>
                        <a:gd name="T89" fmla="*/ 123 h 624"/>
                        <a:gd name="T90" fmla="*/ 671 w 671"/>
                        <a:gd name="T91" fmla="*/ 0 h 6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</a:cxnLst>
                      <a:rect l="0" t="0" r="r" b="b"/>
                      <a:pathLst>
                        <a:path w="671" h="624">
                          <a:moveTo>
                            <a:pt x="663" y="8"/>
                          </a:moveTo>
                          <a:cubicBezTo>
                            <a:pt x="663" y="113"/>
                            <a:pt x="663" y="113"/>
                            <a:pt x="663" y="113"/>
                          </a:cubicBezTo>
                          <a:cubicBezTo>
                            <a:pt x="659" y="112"/>
                            <a:pt x="656" y="112"/>
                            <a:pt x="652" y="112"/>
                          </a:cubicBezTo>
                          <a:cubicBezTo>
                            <a:pt x="617" y="112"/>
                            <a:pt x="588" y="141"/>
                            <a:pt x="588" y="176"/>
                          </a:cubicBezTo>
                          <a:cubicBezTo>
                            <a:pt x="588" y="211"/>
                            <a:pt x="617" y="240"/>
                            <a:pt x="652" y="240"/>
                          </a:cubicBezTo>
                          <a:cubicBezTo>
                            <a:pt x="656" y="240"/>
                            <a:pt x="659" y="240"/>
                            <a:pt x="663" y="239"/>
                          </a:cubicBezTo>
                          <a:cubicBezTo>
                            <a:pt x="663" y="359"/>
                            <a:pt x="663" y="359"/>
                            <a:pt x="663" y="359"/>
                          </a:cubicBezTo>
                          <a:cubicBezTo>
                            <a:pt x="559" y="435"/>
                            <a:pt x="559" y="435"/>
                            <a:pt x="559" y="435"/>
                          </a:cubicBezTo>
                          <a:cubicBezTo>
                            <a:pt x="548" y="413"/>
                            <a:pt x="526" y="398"/>
                            <a:pt x="501" y="398"/>
                          </a:cubicBezTo>
                          <a:cubicBezTo>
                            <a:pt x="466" y="398"/>
                            <a:pt x="437" y="427"/>
                            <a:pt x="437" y="462"/>
                          </a:cubicBezTo>
                          <a:cubicBezTo>
                            <a:pt x="437" y="480"/>
                            <a:pt x="444" y="497"/>
                            <a:pt x="457" y="509"/>
                          </a:cubicBezTo>
                          <a:cubicBezTo>
                            <a:pt x="360" y="580"/>
                            <a:pt x="360" y="580"/>
                            <a:pt x="360" y="580"/>
                          </a:cubicBezTo>
                          <a:cubicBezTo>
                            <a:pt x="223" y="549"/>
                            <a:pt x="223" y="549"/>
                            <a:pt x="223" y="549"/>
                          </a:cubicBezTo>
                          <a:cubicBezTo>
                            <a:pt x="211" y="546"/>
                            <a:pt x="211" y="546"/>
                            <a:pt x="211" y="546"/>
                          </a:cubicBezTo>
                          <a:cubicBezTo>
                            <a:pt x="214" y="559"/>
                            <a:pt x="214" y="559"/>
                            <a:pt x="214" y="559"/>
                          </a:cubicBezTo>
                          <a:cubicBezTo>
                            <a:pt x="214" y="562"/>
                            <a:pt x="214" y="562"/>
                            <a:pt x="214" y="562"/>
                          </a:cubicBezTo>
                          <a:cubicBezTo>
                            <a:pt x="215" y="565"/>
                            <a:pt x="216" y="569"/>
                            <a:pt x="216" y="572"/>
                          </a:cubicBezTo>
                          <a:cubicBezTo>
                            <a:pt x="216" y="596"/>
                            <a:pt x="196" y="616"/>
                            <a:pt x="172" y="616"/>
                          </a:cubicBezTo>
                          <a:cubicBezTo>
                            <a:pt x="147" y="616"/>
                            <a:pt x="128" y="596"/>
                            <a:pt x="128" y="572"/>
                          </a:cubicBezTo>
                          <a:cubicBezTo>
                            <a:pt x="128" y="562"/>
                            <a:pt x="131" y="552"/>
                            <a:pt x="137" y="544"/>
                          </a:cubicBezTo>
                          <a:cubicBezTo>
                            <a:pt x="139" y="542"/>
                            <a:pt x="139" y="542"/>
                            <a:pt x="139" y="542"/>
                          </a:cubicBezTo>
                          <a:cubicBezTo>
                            <a:pt x="147" y="532"/>
                            <a:pt x="147" y="532"/>
                            <a:pt x="147" y="532"/>
                          </a:cubicBezTo>
                          <a:cubicBezTo>
                            <a:pt x="135" y="529"/>
                            <a:pt x="135" y="529"/>
                            <a:pt x="135" y="529"/>
                          </a:cubicBezTo>
                          <a:cubicBezTo>
                            <a:pt x="10" y="501"/>
                            <a:pt x="10" y="501"/>
                            <a:pt x="10" y="501"/>
                          </a:cubicBezTo>
                          <a:cubicBezTo>
                            <a:pt x="96" y="214"/>
                            <a:pt x="363" y="13"/>
                            <a:pt x="663" y="8"/>
                          </a:cubicBezTo>
                          <a:moveTo>
                            <a:pt x="671" y="0"/>
                          </a:moveTo>
                          <a:cubicBezTo>
                            <a:pt x="360" y="1"/>
                            <a:pt x="85" y="209"/>
                            <a:pt x="0" y="507"/>
                          </a:cubicBezTo>
                          <a:cubicBezTo>
                            <a:pt x="133" y="537"/>
                            <a:pt x="133" y="537"/>
                            <a:pt x="133" y="537"/>
                          </a:cubicBezTo>
                          <a:cubicBezTo>
                            <a:pt x="131" y="539"/>
                            <a:pt x="131" y="539"/>
                            <a:pt x="131" y="539"/>
                          </a:cubicBezTo>
                          <a:cubicBezTo>
                            <a:pt x="124" y="549"/>
                            <a:pt x="120" y="560"/>
                            <a:pt x="120" y="572"/>
                          </a:cubicBezTo>
                          <a:cubicBezTo>
                            <a:pt x="120" y="601"/>
                            <a:pt x="143" y="624"/>
                            <a:pt x="172" y="624"/>
                          </a:cubicBezTo>
                          <a:cubicBezTo>
                            <a:pt x="200" y="624"/>
                            <a:pt x="224" y="601"/>
                            <a:pt x="224" y="572"/>
                          </a:cubicBezTo>
                          <a:cubicBezTo>
                            <a:pt x="224" y="568"/>
                            <a:pt x="223" y="564"/>
                            <a:pt x="222" y="560"/>
                          </a:cubicBezTo>
                          <a:cubicBezTo>
                            <a:pt x="221" y="557"/>
                            <a:pt x="221" y="557"/>
                            <a:pt x="221" y="557"/>
                          </a:cubicBezTo>
                          <a:cubicBezTo>
                            <a:pt x="361" y="588"/>
                            <a:pt x="361" y="588"/>
                            <a:pt x="361" y="588"/>
                          </a:cubicBezTo>
                          <a:cubicBezTo>
                            <a:pt x="470" y="509"/>
                            <a:pt x="470" y="509"/>
                            <a:pt x="470" y="509"/>
                          </a:cubicBezTo>
                          <a:cubicBezTo>
                            <a:pt x="455" y="499"/>
                            <a:pt x="445" y="481"/>
                            <a:pt x="445" y="462"/>
                          </a:cubicBezTo>
                          <a:cubicBezTo>
                            <a:pt x="445" y="431"/>
                            <a:pt x="470" y="406"/>
                            <a:pt x="501" y="406"/>
                          </a:cubicBezTo>
                          <a:cubicBezTo>
                            <a:pt x="526" y="406"/>
                            <a:pt x="548" y="424"/>
                            <a:pt x="555" y="448"/>
                          </a:cubicBezTo>
                          <a:cubicBezTo>
                            <a:pt x="671" y="364"/>
                            <a:pt x="671" y="364"/>
                            <a:pt x="671" y="364"/>
                          </a:cubicBezTo>
                          <a:cubicBezTo>
                            <a:pt x="671" y="229"/>
                            <a:pt x="671" y="229"/>
                            <a:pt x="671" y="229"/>
                          </a:cubicBezTo>
                          <a:cubicBezTo>
                            <a:pt x="665" y="231"/>
                            <a:pt x="659" y="232"/>
                            <a:pt x="652" y="232"/>
                          </a:cubicBezTo>
                          <a:cubicBezTo>
                            <a:pt x="621" y="232"/>
                            <a:pt x="596" y="207"/>
                            <a:pt x="596" y="176"/>
                          </a:cubicBezTo>
                          <a:cubicBezTo>
                            <a:pt x="596" y="145"/>
                            <a:pt x="621" y="120"/>
                            <a:pt x="652" y="120"/>
                          </a:cubicBezTo>
                          <a:cubicBezTo>
                            <a:pt x="659" y="120"/>
                            <a:pt x="665" y="121"/>
                            <a:pt x="671" y="123"/>
                          </a:cubicBezTo>
                          <a:cubicBezTo>
                            <a:pt x="671" y="0"/>
                            <a:pt x="671" y="0"/>
                            <a:pt x="671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lumMod val="8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1" rIns="91440" bIns="4572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1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188" name="Oval 30">
                <a:extLst>
                  <a:ext uri="{FF2B5EF4-FFF2-40B4-BE49-F238E27FC236}">
                    <a16:creationId xmlns:a16="http://schemas.microsoft.com/office/drawing/2014/main" xmlns="" id="{D706A050-8706-5A42-A314-54B44A9FD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1639" y="3650149"/>
                <a:ext cx="877480" cy="878864"/>
              </a:xfrm>
              <a:prstGeom prst="ellipse">
                <a:avLst/>
              </a:prstGeom>
              <a:solidFill>
                <a:srgbClr val="E07C3E"/>
              </a:solidFill>
              <a:ln w="63500">
                <a:solidFill>
                  <a:srgbClr val="000000">
                    <a:alpha val="20000"/>
                  </a:srgbClr>
                </a:solidFill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xmlns="" id="{59894086-D652-7047-967E-37B19907D3C2}"/>
                </a:ext>
              </a:extLst>
            </p:cNvPr>
            <p:cNvSpPr txBox="1"/>
            <p:nvPr/>
          </p:nvSpPr>
          <p:spPr>
            <a:xfrm rot="10800000">
              <a:off x="4307529" y="1991593"/>
              <a:ext cx="1512045" cy="49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Impacted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Individuals</a:t>
              </a: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xmlns="" id="{0656627D-7C53-274C-B610-0D41BA92B15B}"/>
                </a:ext>
              </a:extLst>
            </p:cNvPr>
            <p:cNvSpPr txBox="1"/>
            <p:nvPr/>
          </p:nvSpPr>
          <p:spPr>
            <a:xfrm rot="10800000">
              <a:off x="6362012" y="1917817"/>
              <a:ext cx="1298781" cy="49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State and Local Government</a:t>
              </a: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xmlns="" id="{A19DADC1-1C40-214A-9DA2-1CDCEECC13CD}"/>
                </a:ext>
              </a:extLst>
            </p:cNvPr>
            <p:cNvSpPr txBox="1"/>
            <p:nvPr/>
          </p:nvSpPr>
          <p:spPr>
            <a:xfrm rot="10800000">
              <a:off x="3988447" y="3635347"/>
              <a:ext cx="1180582" cy="49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Health Systems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xmlns="" id="{3F4F0515-1C35-3042-AE30-C16AE0161D91}"/>
                </a:ext>
              </a:extLst>
            </p:cNvPr>
            <p:cNvSpPr txBox="1"/>
            <p:nvPr/>
          </p:nvSpPr>
          <p:spPr>
            <a:xfrm rot="10800000">
              <a:off x="6769216" y="3788799"/>
              <a:ext cx="1396178" cy="490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Community Services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xmlns="" id="{C8B7540A-2254-FD42-9CB3-717F50A9CEAF}"/>
                </a:ext>
              </a:extLst>
            </p:cNvPr>
            <p:cNvSpPr txBox="1"/>
            <p:nvPr/>
          </p:nvSpPr>
          <p:spPr>
            <a:xfrm rot="10800000">
              <a:off x="5737412" y="3290500"/>
              <a:ext cx="717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JCOIN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xmlns="" id="{D04C1703-9D46-E444-8697-D0C95DF68B36}"/>
                </a:ext>
              </a:extLst>
            </p:cNvPr>
            <p:cNvSpPr txBox="1"/>
            <p:nvPr/>
          </p:nvSpPr>
          <p:spPr>
            <a:xfrm rot="10800000">
              <a:off x="5452596" y="4923829"/>
              <a:ext cx="1379791" cy="29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Justice System</a:t>
              </a:r>
            </a:p>
          </p:txBody>
        </p:sp>
      </p:grpSp>
      <p:sp>
        <p:nvSpPr>
          <p:cNvPr id="260" name="Subtitle 2">
            <a:extLst>
              <a:ext uri="{FF2B5EF4-FFF2-40B4-BE49-F238E27FC236}">
                <a16:creationId xmlns:a16="http://schemas.microsoft.com/office/drawing/2014/main" xmlns="" id="{11882758-CA92-0A46-957B-C08CFA7B7372}"/>
              </a:ext>
            </a:extLst>
          </p:cNvPr>
          <p:cNvSpPr txBox="1">
            <a:spLocks/>
          </p:cNvSpPr>
          <p:nvPr/>
        </p:nvSpPr>
        <p:spPr>
          <a:xfrm>
            <a:off x="879307" y="916573"/>
            <a:ext cx="10440000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35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Calibri" panose="020F050202020403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Calibri" panose="020F050202020403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Calibri" panose="020F050202020403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Calibri" panose="020F050202020403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Calibri" panose="020F050202020403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7C3E"/>
              </a:buClr>
              <a:buSzPct val="12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Engagement and network building 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 distinct audiences</a:t>
            </a:r>
          </a:p>
        </p:txBody>
      </p:sp>
      <p:sp>
        <p:nvSpPr>
          <p:cNvPr id="262" name="Rounded Rectangle 261">
            <a:extLst>
              <a:ext uri="{FF2B5EF4-FFF2-40B4-BE49-F238E27FC236}">
                <a16:creationId xmlns:a16="http://schemas.microsoft.com/office/drawing/2014/main" xmlns="" id="{852AB087-3C9E-A549-B23A-423E7F201A52}"/>
              </a:ext>
            </a:extLst>
          </p:cNvPr>
          <p:cNvSpPr/>
          <p:nvPr/>
        </p:nvSpPr>
        <p:spPr>
          <a:xfrm>
            <a:off x="8712918" y="4060506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Healthcare/Addiction Medicine</a:t>
            </a:r>
          </a:p>
        </p:txBody>
      </p:sp>
      <p:sp>
        <p:nvSpPr>
          <p:cNvPr id="264" name="Rounded Rectangle 263">
            <a:extLst>
              <a:ext uri="{FF2B5EF4-FFF2-40B4-BE49-F238E27FC236}">
                <a16:creationId xmlns:a16="http://schemas.microsoft.com/office/drawing/2014/main" xmlns="" id="{6FC00521-904C-8241-AF17-0D074F8CC003}"/>
              </a:ext>
            </a:extLst>
          </p:cNvPr>
          <p:cNvSpPr/>
          <p:nvPr/>
        </p:nvSpPr>
        <p:spPr>
          <a:xfrm>
            <a:off x="1171149" y="4303997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Reform Advocates</a:t>
            </a:r>
          </a:p>
        </p:txBody>
      </p:sp>
      <p:sp>
        <p:nvSpPr>
          <p:cNvPr id="267" name="Rounded Rectangle 266">
            <a:extLst>
              <a:ext uri="{FF2B5EF4-FFF2-40B4-BE49-F238E27FC236}">
                <a16:creationId xmlns:a16="http://schemas.microsoft.com/office/drawing/2014/main" xmlns="" id="{708A6153-B737-3441-BD8E-AB040FAF9FE1}"/>
              </a:ext>
            </a:extLst>
          </p:cNvPr>
          <p:cNvSpPr/>
          <p:nvPr/>
        </p:nvSpPr>
        <p:spPr>
          <a:xfrm>
            <a:off x="1506045" y="4988586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Journalists/Media</a:t>
            </a:r>
          </a:p>
        </p:txBody>
      </p:sp>
      <p:sp>
        <p:nvSpPr>
          <p:cNvPr id="237" name="Rounded Rectangle 236">
            <a:extLst>
              <a:ext uri="{FF2B5EF4-FFF2-40B4-BE49-F238E27FC236}">
                <a16:creationId xmlns:a16="http://schemas.microsoft.com/office/drawing/2014/main" xmlns="" id="{71B6E720-AD5A-5748-8599-74953405BA01}"/>
              </a:ext>
            </a:extLst>
          </p:cNvPr>
          <p:cNvSpPr/>
          <p:nvPr/>
        </p:nvSpPr>
        <p:spPr>
          <a:xfrm>
            <a:off x="7179923" y="1408774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Corrections</a:t>
            </a:r>
          </a:p>
        </p:txBody>
      </p:sp>
      <p:sp>
        <p:nvSpPr>
          <p:cNvPr id="238" name="Rounded Rectangle 237">
            <a:extLst>
              <a:ext uri="{FF2B5EF4-FFF2-40B4-BE49-F238E27FC236}">
                <a16:creationId xmlns:a16="http://schemas.microsoft.com/office/drawing/2014/main" xmlns="" id="{1BAA3B8D-2A14-0742-8887-223DB64FD0DD}"/>
              </a:ext>
            </a:extLst>
          </p:cNvPr>
          <p:cNvSpPr/>
          <p:nvPr/>
        </p:nvSpPr>
        <p:spPr>
          <a:xfrm>
            <a:off x="3117843" y="1390411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Jails</a:t>
            </a:r>
          </a:p>
        </p:txBody>
      </p:sp>
      <p:sp>
        <p:nvSpPr>
          <p:cNvPr id="257" name="Rounded Rectangle 256">
            <a:extLst>
              <a:ext uri="{FF2B5EF4-FFF2-40B4-BE49-F238E27FC236}">
                <a16:creationId xmlns:a16="http://schemas.microsoft.com/office/drawing/2014/main" xmlns="" id="{3732CAEC-2C32-0E44-8602-41EF803A3DA3}"/>
              </a:ext>
            </a:extLst>
          </p:cNvPr>
          <p:cNvSpPr/>
          <p:nvPr/>
        </p:nvSpPr>
        <p:spPr>
          <a:xfrm>
            <a:off x="2809424" y="1713802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Corrections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xmlns="" id="{76A95E3A-C232-184A-ACE4-54F8443A19A5}"/>
              </a:ext>
            </a:extLst>
          </p:cNvPr>
          <p:cNvSpPr/>
          <p:nvPr/>
        </p:nvSpPr>
        <p:spPr>
          <a:xfrm>
            <a:off x="7834722" y="2367928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Prosecutors/Defenders</a:t>
            </a:r>
          </a:p>
        </p:txBody>
      </p:sp>
      <p:sp>
        <p:nvSpPr>
          <p:cNvPr id="278" name="Rounded Rectangle 277">
            <a:extLst>
              <a:ext uri="{FF2B5EF4-FFF2-40B4-BE49-F238E27FC236}">
                <a16:creationId xmlns:a16="http://schemas.microsoft.com/office/drawing/2014/main" xmlns="" id="{B2F5C1CE-C11A-AD4A-8DFF-B26F32C2B41E}"/>
              </a:ext>
            </a:extLst>
          </p:cNvPr>
          <p:cNvSpPr/>
          <p:nvPr/>
        </p:nvSpPr>
        <p:spPr>
          <a:xfrm>
            <a:off x="2515517" y="2038692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Juvenile Justice</a:t>
            </a:r>
          </a:p>
        </p:txBody>
      </p:sp>
      <p:sp>
        <p:nvSpPr>
          <p:cNvPr id="298" name="Freeform 37">
            <a:extLst>
              <a:ext uri="{FF2B5EF4-FFF2-40B4-BE49-F238E27FC236}">
                <a16:creationId xmlns:a16="http://schemas.microsoft.com/office/drawing/2014/main" xmlns="" id="{2EB3A7F7-D3DB-8F4F-B4B8-8EFD301C2525}"/>
              </a:ext>
            </a:extLst>
          </p:cNvPr>
          <p:cNvSpPr>
            <a:spLocks/>
          </p:cNvSpPr>
          <p:nvPr/>
        </p:nvSpPr>
        <p:spPr bwMode="auto">
          <a:xfrm>
            <a:off x="3424228" y="2954424"/>
            <a:ext cx="1156143" cy="55078"/>
          </a:xfrm>
          <a:custGeom>
            <a:avLst/>
            <a:gdLst>
              <a:gd name="T0" fmla="*/ 472 w 472"/>
              <a:gd name="T1" fmla="*/ 0 h 99"/>
              <a:gd name="T2" fmla="*/ 219 w 472"/>
              <a:gd name="T3" fmla="*/ 99 h 99"/>
              <a:gd name="T4" fmla="*/ 0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0"/>
                </a:moveTo>
                <a:cubicBezTo>
                  <a:pt x="472" y="0"/>
                  <a:pt x="331" y="99"/>
                  <a:pt x="219" y="99"/>
                </a:cubicBezTo>
                <a:cubicBezTo>
                  <a:pt x="107" y="99"/>
                  <a:pt x="0" y="99"/>
                  <a:pt x="0" y="99"/>
                </a:cubicBezTo>
              </a:path>
            </a:pathLst>
          </a:custGeom>
          <a:noFill/>
          <a:ln w="25400" cap="flat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Rounded Rectangle 304">
            <a:extLst>
              <a:ext uri="{FF2B5EF4-FFF2-40B4-BE49-F238E27FC236}">
                <a16:creationId xmlns:a16="http://schemas.microsoft.com/office/drawing/2014/main" xmlns="" id="{6A88EC9E-9BD1-4C4E-B90D-FA83533B2286}"/>
              </a:ext>
            </a:extLst>
          </p:cNvPr>
          <p:cNvSpPr/>
          <p:nvPr/>
        </p:nvSpPr>
        <p:spPr>
          <a:xfrm>
            <a:off x="8375398" y="5273296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Children Impacted by Parental Substance Use Disorder</a:t>
            </a: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xmlns="" id="{3E48C75E-C6EF-DD49-A0F3-EEEAFBCA54D0}"/>
              </a:ext>
            </a:extLst>
          </p:cNvPr>
          <p:cNvSpPr/>
          <p:nvPr/>
        </p:nvSpPr>
        <p:spPr>
          <a:xfrm>
            <a:off x="7769451" y="6088998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Justice-involved Individuals</a:t>
            </a:r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xmlns="" id="{72A9F6CA-2B21-4C43-9301-BB90A605B505}"/>
              </a:ext>
            </a:extLst>
          </p:cNvPr>
          <p:cNvSpPr/>
          <p:nvPr/>
        </p:nvSpPr>
        <p:spPr>
          <a:xfrm>
            <a:off x="8039041" y="5681147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Individuals in Recovery from Substance Use Disorder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xmlns="" id="{50325717-A8FA-4A4A-A17A-532FD9581C2F}"/>
              </a:ext>
            </a:extLst>
          </p:cNvPr>
          <p:cNvSpPr/>
          <p:nvPr/>
        </p:nvSpPr>
        <p:spPr>
          <a:xfrm>
            <a:off x="7058258" y="6440628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Impacted Families</a:t>
            </a:r>
          </a:p>
        </p:txBody>
      </p:sp>
      <p:sp>
        <p:nvSpPr>
          <p:cNvPr id="110" name="Oval 22">
            <a:extLst>
              <a:ext uri="{FF2B5EF4-FFF2-40B4-BE49-F238E27FC236}">
                <a16:creationId xmlns:a16="http://schemas.microsoft.com/office/drawing/2014/main" xmlns="" id="{ECEDA0A9-CBD5-1F4B-8B4C-B6E460052C3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6227834" y="2334352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E352E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11" name="Oval 22">
            <a:extLst>
              <a:ext uri="{FF2B5EF4-FFF2-40B4-BE49-F238E27FC236}">
                <a16:creationId xmlns:a16="http://schemas.microsoft.com/office/drawing/2014/main" xmlns="" id="{EA305BC2-9D22-8E41-9B90-54E782F94F4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6523579" y="2408747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E352E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12" name="Oval 22">
            <a:extLst>
              <a:ext uri="{FF2B5EF4-FFF2-40B4-BE49-F238E27FC236}">
                <a16:creationId xmlns:a16="http://schemas.microsoft.com/office/drawing/2014/main" xmlns="" id="{229DB2D8-AE98-2B45-A9AB-D4BEDCFD5EF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6746561" y="2498753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E352E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13" name="Oval 22">
            <a:extLst>
              <a:ext uri="{FF2B5EF4-FFF2-40B4-BE49-F238E27FC236}">
                <a16:creationId xmlns:a16="http://schemas.microsoft.com/office/drawing/2014/main" xmlns="" id="{4A0C02EA-6FFD-6545-BAD6-DAB3EA87804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5762984" y="2336355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E352E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14" name="Oval 22">
            <a:extLst>
              <a:ext uri="{FF2B5EF4-FFF2-40B4-BE49-F238E27FC236}">
                <a16:creationId xmlns:a16="http://schemas.microsoft.com/office/drawing/2014/main" xmlns="" id="{A294D3F7-5A88-1242-9BC4-F0F798B777C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5475539" y="2386511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E352E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15" name="Oval 22">
            <a:extLst>
              <a:ext uri="{FF2B5EF4-FFF2-40B4-BE49-F238E27FC236}">
                <a16:creationId xmlns:a16="http://schemas.microsoft.com/office/drawing/2014/main" xmlns="" id="{87088A1C-AD28-9F4C-8DB4-631A782CD76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5216874" y="2489067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E352E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16" name="Oval 22">
            <a:extLst>
              <a:ext uri="{FF2B5EF4-FFF2-40B4-BE49-F238E27FC236}">
                <a16:creationId xmlns:a16="http://schemas.microsoft.com/office/drawing/2014/main" xmlns="" id="{8CCDC878-C769-5A40-97B0-A8BADCA92C55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6963017" y="2606932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E352E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17" name="Freeform 36">
            <a:extLst>
              <a:ext uri="{FF2B5EF4-FFF2-40B4-BE49-F238E27FC236}">
                <a16:creationId xmlns:a16="http://schemas.microsoft.com/office/drawing/2014/main" xmlns="" id="{7CBE4DD5-6C14-754C-80A8-A0C2E9A6F638}"/>
              </a:ext>
            </a:extLst>
          </p:cNvPr>
          <p:cNvSpPr>
            <a:spLocks/>
          </p:cNvSpPr>
          <p:nvPr/>
        </p:nvSpPr>
        <p:spPr bwMode="auto">
          <a:xfrm>
            <a:off x="4638224" y="1834181"/>
            <a:ext cx="888094" cy="548691"/>
          </a:xfrm>
          <a:custGeom>
            <a:avLst/>
            <a:gdLst>
              <a:gd name="T0" fmla="*/ 472 w 472"/>
              <a:gd name="T1" fmla="*/ 99 h 99"/>
              <a:gd name="T2" fmla="*/ 219 w 472"/>
              <a:gd name="T3" fmla="*/ 0 h 99"/>
              <a:gd name="T4" fmla="*/ 0 w 472"/>
              <a:gd name="T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99"/>
                </a:moveTo>
                <a:cubicBezTo>
                  <a:pt x="472" y="99"/>
                  <a:pt x="331" y="0"/>
                  <a:pt x="219" y="0"/>
                </a:cubicBezTo>
                <a:cubicBezTo>
                  <a:pt x="107" y="0"/>
                  <a:pt x="0" y="0"/>
                  <a:pt x="0" y="0"/>
                </a:cubicBezTo>
              </a:path>
            </a:pathLst>
          </a:custGeom>
          <a:noFill/>
          <a:ln w="25400" cap="flat">
            <a:solidFill>
              <a:srgbClr val="BE35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Freeform 36">
            <a:extLst>
              <a:ext uri="{FF2B5EF4-FFF2-40B4-BE49-F238E27FC236}">
                <a16:creationId xmlns:a16="http://schemas.microsoft.com/office/drawing/2014/main" xmlns="" id="{24F9230D-2C13-074C-BDAE-1BFA347C5495}"/>
              </a:ext>
            </a:extLst>
          </p:cNvPr>
          <p:cNvSpPr>
            <a:spLocks/>
          </p:cNvSpPr>
          <p:nvPr/>
        </p:nvSpPr>
        <p:spPr bwMode="auto">
          <a:xfrm>
            <a:off x="4952153" y="1519631"/>
            <a:ext cx="877255" cy="825590"/>
          </a:xfrm>
          <a:custGeom>
            <a:avLst/>
            <a:gdLst>
              <a:gd name="T0" fmla="*/ 472 w 472"/>
              <a:gd name="T1" fmla="*/ 99 h 99"/>
              <a:gd name="T2" fmla="*/ 219 w 472"/>
              <a:gd name="T3" fmla="*/ 0 h 99"/>
              <a:gd name="T4" fmla="*/ 0 w 472"/>
              <a:gd name="T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99"/>
                </a:moveTo>
                <a:cubicBezTo>
                  <a:pt x="472" y="99"/>
                  <a:pt x="331" y="0"/>
                  <a:pt x="219" y="0"/>
                </a:cubicBezTo>
                <a:cubicBezTo>
                  <a:pt x="107" y="0"/>
                  <a:pt x="0" y="0"/>
                  <a:pt x="0" y="0"/>
                </a:cubicBezTo>
              </a:path>
            </a:pathLst>
          </a:custGeom>
          <a:noFill/>
          <a:ln w="25400" cap="flat">
            <a:solidFill>
              <a:srgbClr val="BE35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Freeform 36">
            <a:extLst>
              <a:ext uri="{FF2B5EF4-FFF2-40B4-BE49-F238E27FC236}">
                <a16:creationId xmlns:a16="http://schemas.microsoft.com/office/drawing/2014/main" xmlns="" id="{0889A0E1-1A8D-1941-B631-047D46C90AB5}"/>
              </a:ext>
            </a:extLst>
          </p:cNvPr>
          <p:cNvSpPr>
            <a:spLocks/>
          </p:cNvSpPr>
          <p:nvPr/>
        </p:nvSpPr>
        <p:spPr bwMode="auto">
          <a:xfrm flipH="1">
            <a:off x="6291253" y="1544985"/>
            <a:ext cx="877255" cy="803495"/>
          </a:xfrm>
          <a:custGeom>
            <a:avLst/>
            <a:gdLst>
              <a:gd name="T0" fmla="*/ 472 w 472"/>
              <a:gd name="T1" fmla="*/ 99 h 99"/>
              <a:gd name="T2" fmla="*/ 219 w 472"/>
              <a:gd name="T3" fmla="*/ 0 h 99"/>
              <a:gd name="T4" fmla="*/ 0 w 472"/>
              <a:gd name="T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99"/>
                </a:moveTo>
                <a:cubicBezTo>
                  <a:pt x="472" y="99"/>
                  <a:pt x="331" y="0"/>
                  <a:pt x="219" y="0"/>
                </a:cubicBezTo>
                <a:cubicBezTo>
                  <a:pt x="107" y="0"/>
                  <a:pt x="0" y="0"/>
                  <a:pt x="0" y="0"/>
                </a:cubicBezTo>
              </a:path>
            </a:pathLst>
          </a:custGeom>
          <a:noFill/>
          <a:ln w="25400" cap="flat">
            <a:solidFill>
              <a:srgbClr val="BE35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Freeform 36">
            <a:extLst>
              <a:ext uri="{FF2B5EF4-FFF2-40B4-BE49-F238E27FC236}">
                <a16:creationId xmlns:a16="http://schemas.microsoft.com/office/drawing/2014/main" xmlns="" id="{22FADA8A-93E3-0B44-A577-C186C33C312E}"/>
              </a:ext>
            </a:extLst>
          </p:cNvPr>
          <p:cNvSpPr>
            <a:spLocks/>
          </p:cNvSpPr>
          <p:nvPr/>
        </p:nvSpPr>
        <p:spPr bwMode="auto">
          <a:xfrm flipH="1">
            <a:off x="6623993" y="1856863"/>
            <a:ext cx="776812" cy="567271"/>
          </a:xfrm>
          <a:custGeom>
            <a:avLst/>
            <a:gdLst>
              <a:gd name="T0" fmla="*/ 472 w 472"/>
              <a:gd name="T1" fmla="*/ 99 h 99"/>
              <a:gd name="T2" fmla="*/ 219 w 472"/>
              <a:gd name="T3" fmla="*/ 0 h 99"/>
              <a:gd name="T4" fmla="*/ 0 w 472"/>
              <a:gd name="T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99"/>
                </a:moveTo>
                <a:cubicBezTo>
                  <a:pt x="472" y="99"/>
                  <a:pt x="331" y="0"/>
                  <a:pt x="219" y="0"/>
                </a:cubicBezTo>
                <a:cubicBezTo>
                  <a:pt x="107" y="0"/>
                  <a:pt x="0" y="0"/>
                  <a:pt x="0" y="0"/>
                </a:cubicBezTo>
              </a:path>
            </a:pathLst>
          </a:custGeom>
          <a:noFill/>
          <a:ln w="25400" cap="flat">
            <a:solidFill>
              <a:srgbClr val="BE35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Freeform 36">
            <a:extLst>
              <a:ext uri="{FF2B5EF4-FFF2-40B4-BE49-F238E27FC236}">
                <a16:creationId xmlns:a16="http://schemas.microsoft.com/office/drawing/2014/main" xmlns="" id="{DDAABD2F-CC58-3943-A180-36ABB5A0BAC8}"/>
              </a:ext>
            </a:extLst>
          </p:cNvPr>
          <p:cNvSpPr>
            <a:spLocks/>
          </p:cNvSpPr>
          <p:nvPr/>
        </p:nvSpPr>
        <p:spPr bwMode="auto">
          <a:xfrm flipH="1">
            <a:off x="6846974" y="2175732"/>
            <a:ext cx="800759" cy="322433"/>
          </a:xfrm>
          <a:custGeom>
            <a:avLst/>
            <a:gdLst>
              <a:gd name="T0" fmla="*/ 472 w 472"/>
              <a:gd name="T1" fmla="*/ 99 h 99"/>
              <a:gd name="T2" fmla="*/ 219 w 472"/>
              <a:gd name="T3" fmla="*/ 0 h 99"/>
              <a:gd name="T4" fmla="*/ 0 w 472"/>
              <a:gd name="T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99"/>
                </a:moveTo>
                <a:cubicBezTo>
                  <a:pt x="472" y="99"/>
                  <a:pt x="331" y="0"/>
                  <a:pt x="219" y="0"/>
                </a:cubicBezTo>
                <a:cubicBezTo>
                  <a:pt x="107" y="0"/>
                  <a:pt x="0" y="0"/>
                  <a:pt x="0" y="0"/>
                </a:cubicBezTo>
              </a:path>
            </a:pathLst>
          </a:custGeom>
          <a:noFill/>
          <a:ln w="25400" cap="flat">
            <a:solidFill>
              <a:srgbClr val="BE35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Freeform 36">
            <a:extLst>
              <a:ext uri="{FF2B5EF4-FFF2-40B4-BE49-F238E27FC236}">
                <a16:creationId xmlns:a16="http://schemas.microsoft.com/office/drawing/2014/main" xmlns="" id="{CE2744A1-B4E1-7248-9CB8-4DE5998FE70C}"/>
              </a:ext>
            </a:extLst>
          </p:cNvPr>
          <p:cNvSpPr>
            <a:spLocks/>
          </p:cNvSpPr>
          <p:nvPr/>
        </p:nvSpPr>
        <p:spPr bwMode="auto">
          <a:xfrm flipH="1">
            <a:off x="7080760" y="2495179"/>
            <a:ext cx="743856" cy="140715"/>
          </a:xfrm>
          <a:custGeom>
            <a:avLst/>
            <a:gdLst>
              <a:gd name="T0" fmla="*/ 472 w 472"/>
              <a:gd name="T1" fmla="*/ 99 h 99"/>
              <a:gd name="T2" fmla="*/ 219 w 472"/>
              <a:gd name="T3" fmla="*/ 0 h 99"/>
              <a:gd name="T4" fmla="*/ 0 w 472"/>
              <a:gd name="T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99"/>
                </a:moveTo>
                <a:cubicBezTo>
                  <a:pt x="472" y="99"/>
                  <a:pt x="331" y="0"/>
                  <a:pt x="219" y="0"/>
                </a:cubicBezTo>
                <a:cubicBezTo>
                  <a:pt x="107" y="0"/>
                  <a:pt x="0" y="0"/>
                  <a:pt x="0" y="0"/>
                </a:cubicBezTo>
              </a:path>
            </a:pathLst>
          </a:custGeom>
          <a:noFill/>
          <a:ln w="25400" cap="flat">
            <a:solidFill>
              <a:srgbClr val="BE35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val 22">
            <a:extLst>
              <a:ext uri="{FF2B5EF4-FFF2-40B4-BE49-F238E27FC236}">
                <a16:creationId xmlns:a16="http://schemas.microsoft.com/office/drawing/2014/main" xmlns="" id="{0CF00DC9-92FC-4343-AABE-05BB61F05EB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4569420" y="2906806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28" name="Oval 22">
            <a:extLst>
              <a:ext uri="{FF2B5EF4-FFF2-40B4-BE49-F238E27FC236}">
                <a16:creationId xmlns:a16="http://schemas.microsoft.com/office/drawing/2014/main" xmlns="" id="{ABBBDB40-BB1D-1846-8DB0-726D31DD31C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4402870" y="3125103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30" name="Oval 22">
            <a:extLst>
              <a:ext uri="{FF2B5EF4-FFF2-40B4-BE49-F238E27FC236}">
                <a16:creationId xmlns:a16="http://schemas.microsoft.com/office/drawing/2014/main" xmlns="" id="{15D20991-189D-0944-8065-44C00ED071E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4238282" y="3377109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31" name="Oval 22">
            <a:extLst>
              <a:ext uri="{FF2B5EF4-FFF2-40B4-BE49-F238E27FC236}">
                <a16:creationId xmlns:a16="http://schemas.microsoft.com/office/drawing/2014/main" xmlns="" id="{84BE64CC-EFF7-0E4F-903D-59326DB6E87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4075232" y="3724875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32" name="Oval 22">
            <a:extLst>
              <a:ext uri="{FF2B5EF4-FFF2-40B4-BE49-F238E27FC236}">
                <a16:creationId xmlns:a16="http://schemas.microsoft.com/office/drawing/2014/main" xmlns="" id="{0C2468ED-D533-F149-8FB3-2D17DFEE68D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3999778" y="4044870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33" name="Oval 22">
            <a:extLst>
              <a:ext uri="{FF2B5EF4-FFF2-40B4-BE49-F238E27FC236}">
                <a16:creationId xmlns:a16="http://schemas.microsoft.com/office/drawing/2014/main" xmlns="" id="{80E4462D-C60E-ED47-92DF-F4241CBCA4E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4009517" y="4380056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34" name="Oval 22">
            <a:extLst>
              <a:ext uri="{FF2B5EF4-FFF2-40B4-BE49-F238E27FC236}">
                <a16:creationId xmlns:a16="http://schemas.microsoft.com/office/drawing/2014/main" xmlns="" id="{81DD00D0-3EDC-E746-8C2B-5DD901013DD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4028522" y="4696232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41" name="Oval 22">
            <a:extLst>
              <a:ext uri="{FF2B5EF4-FFF2-40B4-BE49-F238E27FC236}">
                <a16:creationId xmlns:a16="http://schemas.microsoft.com/office/drawing/2014/main" xmlns="" id="{E9A6BF2E-4A82-6A4B-ABEC-33EB25E7CFE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4334807" y="5458277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42" name="Oval 22">
            <a:extLst>
              <a:ext uri="{FF2B5EF4-FFF2-40B4-BE49-F238E27FC236}">
                <a16:creationId xmlns:a16="http://schemas.microsoft.com/office/drawing/2014/main" xmlns="" id="{D2DDE64B-5AE4-B44A-8B9B-A8ED001137E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4952617" y="6063693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47" name="Freeform 35">
            <a:extLst>
              <a:ext uri="{FF2B5EF4-FFF2-40B4-BE49-F238E27FC236}">
                <a16:creationId xmlns:a16="http://schemas.microsoft.com/office/drawing/2014/main" xmlns="" id="{E77FBC5B-37C3-944A-8E07-B40F9B0CDF08}"/>
              </a:ext>
            </a:extLst>
          </p:cNvPr>
          <p:cNvSpPr>
            <a:spLocks/>
          </p:cNvSpPr>
          <p:nvPr/>
        </p:nvSpPr>
        <p:spPr bwMode="auto">
          <a:xfrm>
            <a:off x="7597641" y="5717555"/>
            <a:ext cx="412951" cy="112064"/>
          </a:xfrm>
          <a:custGeom>
            <a:avLst/>
            <a:gdLst>
              <a:gd name="T0" fmla="*/ 0 w 472"/>
              <a:gd name="T1" fmla="*/ 0 h 99"/>
              <a:gd name="T2" fmla="*/ 254 w 472"/>
              <a:gd name="T3" fmla="*/ 99 h 99"/>
              <a:gd name="T4" fmla="*/ 472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0" y="0"/>
                </a:moveTo>
                <a:cubicBezTo>
                  <a:pt x="0" y="0"/>
                  <a:pt x="142" y="99"/>
                  <a:pt x="254" y="99"/>
                </a:cubicBezTo>
                <a:cubicBezTo>
                  <a:pt x="366" y="99"/>
                  <a:pt x="472" y="99"/>
                  <a:pt x="472" y="99"/>
                </a:cubicBezTo>
              </a:path>
            </a:pathLst>
          </a:custGeom>
          <a:noFill/>
          <a:ln w="2540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Freeform 35">
            <a:extLst>
              <a:ext uri="{FF2B5EF4-FFF2-40B4-BE49-F238E27FC236}">
                <a16:creationId xmlns:a16="http://schemas.microsoft.com/office/drawing/2014/main" xmlns="" id="{C32CED03-C494-0240-B2AF-02987B4332F8}"/>
              </a:ext>
            </a:extLst>
          </p:cNvPr>
          <p:cNvSpPr>
            <a:spLocks/>
          </p:cNvSpPr>
          <p:nvPr/>
        </p:nvSpPr>
        <p:spPr bwMode="auto">
          <a:xfrm>
            <a:off x="7840241" y="5361489"/>
            <a:ext cx="525670" cy="87442"/>
          </a:xfrm>
          <a:custGeom>
            <a:avLst/>
            <a:gdLst>
              <a:gd name="T0" fmla="*/ 0 w 472"/>
              <a:gd name="T1" fmla="*/ 0 h 99"/>
              <a:gd name="T2" fmla="*/ 254 w 472"/>
              <a:gd name="T3" fmla="*/ 99 h 99"/>
              <a:gd name="T4" fmla="*/ 472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0" y="0"/>
                </a:moveTo>
                <a:cubicBezTo>
                  <a:pt x="0" y="0"/>
                  <a:pt x="142" y="99"/>
                  <a:pt x="254" y="99"/>
                </a:cubicBezTo>
                <a:cubicBezTo>
                  <a:pt x="366" y="99"/>
                  <a:pt x="472" y="99"/>
                  <a:pt x="472" y="99"/>
                </a:cubicBezTo>
              </a:path>
            </a:pathLst>
          </a:custGeom>
          <a:noFill/>
          <a:ln w="2540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Freeform 35">
            <a:extLst>
              <a:ext uri="{FF2B5EF4-FFF2-40B4-BE49-F238E27FC236}">
                <a16:creationId xmlns:a16="http://schemas.microsoft.com/office/drawing/2014/main" xmlns="" id="{85B1F7A0-CA27-1B4F-AC3E-9C8D3095F42C}"/>
              </a:ext>
            </a:extLst>
          </p:cNvPr>
          <p:cNvSpPr>
            <a:spLocks/>
          </p:cNvSpPr>
          <p:nvPr/>
        </p:nvSpPr>
        <p:spPr bwMode="auto">
          <a:xfrm>
            <a:off x="8040685" y="4141525"/>
            <a:ext cx="684134" cy="68630"/>
          </a:xfrm>
          <a:custGeom>
            <a:avLst/>
            <a:gdLst>
              <a:gd name="T0" fmla="*/ 0 w 472"/>
              <a:gd name="T1" fmla="*/ 0 h 99"/>
              <a:gd name="T2" fmla="*/ 254 w 472"/>
              <a:gd name="T3" fmla="*/ 99 h 99"/>
              <a:gd name="T4" fmla="*/ 472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0" y="0"/>
                </a:moveTo>
                <a:cubicBezTo>
                  <a:pt x="0" y="0"/>
                  <a:pt x="142" y="99"/>
                  <a:pt x="254" y="99"/>
                </a:cubicBezTo>
                <a:cubicBezTo>
                  <a:pt x="366" y="99"/>
                  <a:pt x="472" y="99"/>
                  <a:pt x="472" y="99"/>
                </a:cubicBezTo>
              </a:path>
            </a:pathLst>
          </a:cu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Freeform 35">
            <a:extLst>
              <a:ext uri="{FF2B5EF4-FFF2-40B4-BE49-F238E27FC236}">
                <a16:creationId xmlns:a16="http://schemas.microsoft.com/office/drawing/2014/main" xmlns="" id="{4AE63343-B4AF-E24F-8FE3-D000ED43E5FD}"/>
              </a:ext>
            </a:extLst>
          </p:cNvPr>
          <p:cNvSpPr>
            <a:spLocks/>
          </p:cNvSpPr>
          <p:nvPr/>
        </p:nvSpPr>
        <p:spPr bwMode="auto">
          <a:xfrm>
            <a:off x="7912082" y="3659029"/>
            <a:ext cx="800835" cy="93251"/>
          </a:xfrm>
          <a:custGeom>
            <a:avLst/>
            <a:gdLst>
              <a:gd name="T0" fmla="*/ 0 w 472"/>
              <a:gd name="T1" fmla="*/ 0 h 99"/>
              <a:gd name="T2" fmla="*/ 254 w 472"/>
              <a:gd name="T3" fmla="*/ 99 h 99"/>
              <a:gd name="T4" fmla="*/ 472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0" y="0"/>
                </a:moveTo>
                <a:cubicBezTo>
                  <a:pt x="0" y="0"/>
                  <a:pt x="142" y="99"/>
                  <a:pt x="254" y="99"/>
                </a:cubicBezTo>
                <a:cubicBezTo>
                  <a:pt x="366" y="99"/>
                  <a:pt x="472" y="99"/>
                  <a:pt x="472" y="99"/>
                </a:cubicBezTo>
              </a:path>
            </a:pathLst>
          </a:cu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Freeform 35">
            <a:extLst>
              <a:ext uri="{FF2B5EF4-FFF2-40B4-BE49-F238E27FC236}">
                <a16:creationId xmlns:a16="http://schemas.microsoft.com/office/drawing/2014/main" xmlns="" id="{3179E54D-1394-7D41-83E7-6DA299B9DA72}"/>
              </a:ext>
            </a:extLst>
          </p:cNvPr>
          <p:cNvSpPr>
            <a:spLocks/>
          </p:cNvSpPr>
          <p:nvPr/>
        </p:nvSpPr>
        <p:spPr bwMode="auto">
          <a:xfrm>
            <a:off x="7663626" y="3201045"/>
            <a:ext cx="800835" cy="89784"/>
          </a:xfrm>
          <a:custGeom>
            <a:avLst/>
            <a:gdLst>
              <a:gd name="T0" fmla="*/ 0 w 472"/>
              <a:gd name="T1" fmla="*/ 0 h 99"/>
              <a:gd name="T2" fmla="*/ 254 w 472"/>
              <a:gd name="T3" fmla="*/ 99 h 99"/>
              <a:gd name="T4" fmla="*/ 472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0" y="0"/>
                </a:moveTo>
                <a:cubicBezTo>
                  <a:pt x="0" y="0"/>
                  <a:pt x="142" y="99"/>
                  <a:pt x="254" y="99"/>
                </a:cubicBezTo>
                <a:cubicBezTo>
                  <a:pt x="366" y="99"/>
                  <a:pt x="472" y="99"/>
                  <a:pt x="472" y="99"/>
                </a:cubicBezTo>
              </a:path>
            </a:pathLst>
          </a:cu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Freeform 35">
            <a:extLst>
              <a:ext uri="{FF2B5EF4-FFF2-40B4-BE49-F238E27FC236}">
                <a16:creationId xmlns:a16="http://schemas.microsoft.com/office/drawing/2014/main" xmlns="" id="{A9125ACB-D013-B54C-802E-0E95A8ADC9A2}"/>
              </a:ext>
            </a:extLst>
          </p:cNvPr>
          <p:cNvSpPr>
            <a:spLocks/>
          </p:cNvSpPr>
          <p:nvPr/>
        </p:nvSpPr>
        <p:spPr bwMode="auto">
          <a:xfrm>
            <a:off x="7387558" y="2884982"/>
            <a:ext cx="800835" cy="45719"/>
          </a:xfrm>
          <a:custGeom>
            <a:avLst/>
            <a:gdLst>
              <a:gd name="T0" fmla="*/ 0 w 472"/>
              <a:gd name="T1" fmla="*/ 0 h 99"/>
              <a:gd name="T2" fmla="*/ 254 w 472"/>
              <a:gd name="T3" fmla="*/ 99 h 99"/>
              <a:gd name="T4" fmla="*/ 472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0" y="0"/>
                </a:moveTo>
                <a:cubicBezTo>
                  <a:pt x="0" y="0"/>
                  <a:pt x="142" y="99"/>
                  <a:pt x="254" y="99"/>
                </a:cubicBezTo>
                <a:cubicBezTo>
                  <a:pt x="366" y="99"/>
                  <a:pt x="472" y="99"/>
                  <a:pt x="472" y="99"/>
                </a:cubicBezTo>
              </a:path>
            </a:pathLst>
          </a:cu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val 22">
            <a:extLst>
              <a:ext uri="{FF2B5EF4-FFF2-40B4-BE49-F238E27FC236}">
                <a16:creationId xmlns:a16="http://schemas.microsoft.com/office/drawing/2014/main" xmlns="" id="{86CEF6F5-C8E0-C24D-9FEA-92BD68DFDBC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7287844" y="2859162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36" name="Oval 22">
            <a:extLst>
              <a:ext uri="{FF2B5EF4-FFF2-40B4-BE49-F238E27FC236}">
                <a16:creationId xmlns:a16="http://schemas.microsoft.com/office/drawing/2014/main" xmlns="" id="{0C2277EE-BC83-0B4F-B796-27DAC08A121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7771436" y="3582295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37" name="Oval 22">
            <a:extLst>
              <a:ext uri="{FF2B5EF4-FFF2-40B4-BE49-F238E27FC236}">
                <a16:creationId xmlns:a16="http://schemas.microsoft.com/office/drawing/2014/main" xmlns="" id="{967096B1-918A-4049-8639-421DE25D401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7908629" y="4052480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38" name="Oval 22">
            <a:extLst>
              <a:ext uri="{FF2B5EF4-FFF2-40B4-BE49-F238E27FC236}">
                <a16:creationId xmlns:a16="http://schemas.microsoft.com/office/drawing/2014/main" xmlns="" id="{17C7CC6C-5050-5A4D-8C32-2C0BFF7CBC2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7908628" y="4534368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39" name="Oval 22">
            <a:extLst>
              <a:ext uri="{FF2B5EF4-FFF2-40B4-BE49-F238E27FC236}">
                <a16:creationId xmlns:a16="http://schemas.microsoft.com/office/drawing/2014/main" xmlns="" id="{F40F75F2-696A-3A4E-A8DB-2A8BBD04FCE2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7535975" y="3150888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40" name="Oval 22">
            <a:extLst>
              <a:ext uri="{FF2B5EF4-FFF2-40B4-BE49-F238E27FC236}">
                <a16:creationId xmlns:a16="http://schemas.microsoft.com/office/drawing/2014/main" xmlns="" id="{4F6780C9-5BC0-4E45-9B5E-93A92A9E680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7719172" y="5246035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43" name="Oval 22">
            <a:extLst>
              <a:ext uri="{FF2B5EF4-FFF2-40B4-BE49-F238E27FC236}">
                <a16:creationId xmlns:a16="http://schemas.microsoft.com/office/drawing/2014/main" xmlns="" id="{656E4569-F81D-B145-B20A-E896EA13553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7482135" y="5587865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44" name="Oval 22">
            <a:extLst>
              <a:ext uri="{FF2B5EF4-FFF2-40B4-BE49-F238E27FC236}">
                <a16:creationId xmlns:a16="http://schemas.microsoft.com/office/drawing/2014/main" xmlns="" id="{6BC670B2-7FA5-5640-92E2-FEEB5D0B49C5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7176659" y="5916686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45" name="Oval 22">
            <a:extLst>
              <a:ext uri="{FF2B5EF4-FFF2-40B4-BE49-F238E27FC236}">
                <a16:creationId xmlns:a16="http://schemas.microsoft.com/office/drawing/2014/main" xmlns="" id="{7523045B-0098-7D46-86E7-E3F37A166E9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6641355" y="6204282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53" name="Freeform 35">
            <a:extLst>
              <a:ext uri="{FF2B5EF4-FFF2-40B4-BE49-F238E27FC236}">
                <a16:creationId xmlns:a16="http://schemas.microsoft.com/office/drawing/2014/main" xmlns="" id="{349C87CD-8059-E848-AE60-33BDD0F8009F}"/>
              </a:ext>
            </a:extLst>
          </p:cNvPr>
          <p:cNvSpPr>
            <a:spLocks/>
          </p:cNvSpPr>
          <p:nvPr/>
        </p:nvSpPr>
        <p:spPr bwMode="auto">
          <a:xfrm flipH="1">
            <a:off x="4500755" y="6183386"/>
            <a:ext cx="498431" cy="394073"/>
          </a:xfrm>
          <a:custGeom>
            <a:avLst/>
            <a:gdLst>
              <a:gd name="T0" fmla="*/ 0 w 472"/>
              <a:gd name="T1" fmla="*/ 0 h 99"/>
              <a:gd name="T2" fmla="*/ 254 w 472"/>
              <a:gd name="T3" fmla="*/ 99 h 99"/>
              <a:gd name="T4" fmla="*/ 472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0" y="0"/>
                </a:moveTo>
                <a:cubicBezTo>
                  <a:pt x="0" y="0"/>
                  <a:pt x="142" y="99"/>
                  <a:pt x="254" y="99"/>
                </a:cubicBezTo>
                <a:cubicBezTo>
                  <a:pt x="366" y="99"/>
                  <a:pt x="472" y="99"/>
                  <a:pt x="472" y="99"/>
                </a:cubicBezTo>
              </a:path>
            </a:pathLst>
          </a:custGeom>
          <a:noFill/>
          <a:ln w="25400" cap="flat">
            <a:solidFill>
              <a:srgbClr val="982468">
                <a:lumMod val="75000"/>
              </a:srgb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Freeform 35">
            <a:extLst>
              <a:ext uri="{FF2B5EF4-FFF2-40B4-BE49-F238E27FC236}">
                <a16:creationId xmlns:a16="http://schemas.microsoft.com/office/drawing/2014/main" xmlns="" id="{306F2818-4377-444F-817B-22539099E49D}"/>
              </a:ext>
            </a:extLst>
          </p:cNvPr>
          <p:cNvSpPr>
            <a:spLocks/>
          </p:cNvSpPr>
          <p:nvPr/>
        </p:nvSpPr>
        <p:spPr bwMode="auto">
          <a:xfrm flipH="1">
            <a:off x="3995481" y="5586149"/>
            <a:ext cx="381225" cy="448978"/>
          </a:xfrm>
          <a:custGeom>
            <a:avLst/>
            <a:gdLst>
              <a:gd name="T0" fmla="*/ 0 w 472"/>
              <a:gd name="T1" fmla="*/ 0 h 99"/>
              <a:gd name="T2" fmla="*/ 254 w 472"/>
              <a:gd name="T3" fmla="*/ 99 h 99"/>
              <a:gd name="T4" fmla="*/ 472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0" y="0"/>
                </a:moveTo>
                <a:cubicBezTo>
                  <a:pt x="0" y="0"/>
                  <a:pt x="142" y="99"/>
                  <a:pt x="254" y="99"/>
                </a:cubicBezTo>
                <a:cubicBezTo>
                  <a:pt x="366" y="99"/>
                  <a:pt x="472" y="99"/>
                  <a:pt x="472" y="99"/>
                </a:cubicBezTo>
              </a:path>
            </a:pathLst>
          </a:custGeom>
          <a:noFill/>
          <a:ln w="25400" cap="flat">
            <a:solidFill>
              <a:srgbClr val="982468">
                <a:lumMod val="75000"/>
              </a:srgb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Freeform 37">
            <a:extLst>
              <a:ext uri="{FF2B5EF4-FFF2-40B4-BE49-F238E27FC236}">
                <a16:creationId xmlns:a16="http://schemas.microsoft.com/office/drawing/2014/main" xmlns="" id="{165321B8-3E4C-AE45-8BCB-14B747FB2A12}"/>
              </a:ext>
            </a:extLst>
          </p:cNvPr>
          <p:cNvSpPr>
            <a:spLocks/>
          </p:cNvSpPr>
          <p:nvPr/>
        </p:nvSpPr>
        <p:spPr bwMode="auto">
          <a:xfrm>
            <a:off x="3121935" y="3217595"/>
            <a:ext cx="1282296" cy="190537"/>
          </a:xfrm>
          <a:custGeom>
            <a:avLst/>
            <a:gdLst>
              <a:gd name="T0" fmla="*/ 472 w 472"/>
              <a:gd name="T1" fmla="*/ 0 h 99"/>
              <a:gd name="T2" fmla="*/ 219 w 472"/>
              <a:gd name="T3" fmla="*/ 99 h 99"/>
              <a:gd name="T4" fmla="*/ 0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0"/>
                </a:moveTo>
                <a:cubicBezTo>
                  <a:pt x="472" y="0"/>
                  <a:pt x="331" y="99"/>
                  <a:pt x="219" y="99"/>
                </a:cubicBezTo>
                <a:cubicBezTo>
                  <a:pt x="107" y="99"/>
                  <a:pt x="0" y="99"/>
                  <a:pt x="0" y="99"/>
                </a:cubicBezTo>
              </a:path>
            </a:pathLst>
          </a:custGeom>
          <a:noFill/>
          <a:ln w="25400" cap="flat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Freeform 37">
            <a:extLst>
              <a:ext uri="{FF2B5EF4-FFF2-40B4-BE49-F238E27FC236}">
                <a16:creationId xmlns:a16="http://schemas.microsoft.com/office/drawing/2014/main" xmlns="" id="{5AEAAB3D-DF96-0544-AD81-3A6579C6F07C}"/>
              </a:ext>
            </a:extLst>
          </p:cNvPr>
          <p:cNvSpPr>
            <a:spLocks/>
          </p:cNvSpPr>
          <p:nvPr/>
        </p:nvSpPr>
        <p:spPr bwMode="auto">
          <a:xfrm>
            <a:off x="2988375" y="3464002"/>
            <a:ext cx="1242829" cy="296967"/>
          </a:xfrm>
          <a:custGeom>
            <a:avLst/>
            <a:gdLst>
              <a:gd name="T0" fmla="*/ 472 w 472"/>
              <a:gd name="T1" fmla="*/ 0 h 99"/>
              <a:gd name="T2" fmla="*/ 219 w 472"/>
              <a:gd name="T3" fmla="*/ 99 h 99"/>
              <a:gd name="T4" fmla="*/ 0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0"/>
                </a:moveTo>
                <a:cubicBezTo>
                  <a:pt x="472" y="0"/>
                  <a:pt x="331" y="99"/>
                  <a:pt x="219" y="99"/>
                </a:cubicBezTo>
                <a:cubicBezTo>
                  <a:pt x="107" y="99"/>
                  <a:pt x="0" y="99"/>
                  <a:pt x="0" y="99"/>
                </a:cubicBezTo>
              </a:path>
            </a:pathLst>
          </a:custGeom>
          <a:noFill/>
          <a:ln w="25400" cap="flat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Freeform 37">
            <a:extLst>
              <a:ext uri="{FF2B5EF4-FFF2-40B4-BE49-F238E27FC236}">
                <a16:creationId xmlns:a16="http://schemas.microsoft.com/office/drawing/2014/main" xmlns="" id="{DD7399F1-03D3-5741-8361-C0C2E8219858}"/>
              </a:ext>
            </a:extLst>
          </p:cNvPr>
          <p:cNvSpPr>
            <a:spLocks/>
          </p:cNvSpPr>
          <p:nvPr/>
        </p:nvSpPr>
        <p:spPr bwMode="auto">
          <a:xfrm>
            <a:off x="2903650" y="3816839"/>
            <a:ext cx="1200940" cy="271206"/>
          </a:xfrm>
          <a:custGeom>
            <a:avLst/>
            <a:gdLst>
              <a:gd name="T0" fmla="*/ 472 w 472"/>
              <a:gd name="T1" fmla="*/ 0 h 99"/>
              <a:gd name="T2" fmla="*/ 219 w 472"/>
              <a:gd name="T3" fmla="*/ 99 h 99"/>
              <a:gd name="T4" fmla="*/ 0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0"/>
                </a:moveTo>
                <a:cubicBezTo>
                  <a:pt x="472" y="0"/>
                  <a:pt x="331" y="99"/>
                  <a:pt x="219" y="99"/>
                </a:cubicBezTo>
                <a:cubicBezTo>
                  <a:pt x="107" y="99"/>
                  <a:pt x="0" y="99"/>
                  <a:pt x="0" y="99"/>
                </a:cubicBezTo>
              </a:path>
            </a:pathLst>
          </a:custGeom>
          <a:noFill/>
          <a:ln w="25400" cap="flat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Freeform 37">
            <a:extLst>
              <a:ext uri="{FF2B5EF4-FFF2-40B4-BE49-F238E27FC236}">
                <a16:creationId xmlns:a16="http://schemas.microsoft.com/office/drawing/2014/main" xmlns="" id="{EEF75C9F-D393-3846-95E5-4EEC3F00CFF7}"/>
              </a:ext>
            </a:extLst>
          </p:cNvPr>
          <p:cNvSpPr>
            <a:spLocks/>
          </p:cNvSpPr>
          <p:nvPr/>
        </p:nvSpPr>
        <p:spPr bwMode="auto">
          <a:xfrm>
            <a:off x="2992143" y="4159840"/>
            <a:ext cx="1012054" cy="271206"/>
          </a:xfrm>
          <a:custGeom>
            <a:avLst/>
            <a:gdLst>
              <a:gd name="T0" fmla="*/ 472 w 472"/>
              <a:gd name="T1" fmla="*/ 0 h 99"/>
              <a:gd name="T2" fmla="*/ 219 w 472"/>
              <a:gd name="T3" fmla="*/ 99 h 99"/>
              <a:gd name="T4" fmla="*/ 0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0"/>
                </a:moveTo>
                <a:cubicBezTo>
                  <a:pt x="472" y="0"/>
                  <a:pt x="331" y="99"/>
                  <a:pt x="219" y="99"/>
                </a:cubicBezTo>
                <a:cubicBezTo>
                  <a:pt x="107" y="99"/>
                  <a:pt x="0" y="99"/>
                  <a:pt x="0" y="99"/>
                </a:cubicBezTo>
              </a:path>
            </a:pathLst>
          </a:custGeom>
          <a:noFill/>
          <a:ln w="25400" cap="flat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Freeform 37">
            <a:extLst>
              <a:ext uri="{FF2B5EF4-FFF2-40B4-BE49-F238E27FC236}">
                <a16:creationId xmlns:a16="http://schemas.microsoft.com/office/drawing/2014/main" xmlns="" id="{A415A118-4D87-5343-9E7A-B71B83B8B8B7}"/>
              </a:ext>
            </a:extLst>
          </p:cNvPr>
          <p:cNvSpPr>
            <a:spLocks/>
          </p:cNvSpPr>
          <p:nvPr/>
        </p:nvSpPr>
        <p:spPr bwMode="auto">
          <a:xfrm>
            <a:off x="3093425" y="4455909"/>
            <a:ext cx="934256" cy="330312"/>
          </a:xfrm>
          <a:custGeom>
            <a:avLst/>
            <a:gdLst>
              <a:gd name="T0" fmla="*/ 472 w 472"/>
              <a:gd name="T1" fmla="*/ 0 h 99"/>
              <a:gd name="T2" fmla="*/ 219 w 472"/>
              <a:gd name="T3" fmla="*/ 99 h 99"/>
              <a:gd name="T4" fmla="*/ 0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0"/>
                </a:moveTo>
                <a:cubicBezTo>
                  <a:pt x="472" y="0"/>
                  <a:pt x="331" y="99"/>
                  <a:pt x="219" y="99"/>
                </a:cubicBezTo>
                <a:cubicBezTo>
                  <a:pt x="107" y="99"/>
                  <a:pt x="0" y="99"/>
                  <a:pt x="0" y="99"/>
                </a:cubicBezTo>
              </a:path>
            </a:pathLst>
          </a:custGeom>
          <a:noFill/>
          <a:ln w="25400" cap="flat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Freeform 37">
            <a:extLst>
              <a:ext uri="{FF2B5EF4-FFF2-40B4-BE49-F238E27FC236}">
                <a16:creationId xmlns:a16="http://schemas.microsoft.com/office/drawing/2014/main" xmlns="" id="{A0879F03-2137-974D-84FA-41FC6024C0C9}"/>
              </a:ext>
            </a:extLst>
          </p:cNvPr>
          <p:cNvSpPr>
            <a:spLocks/>
          </p:cNvSpPr>
          <p:nvPr/>
        </p:nvSpPr>
        <p:spPr bwMode="auto">
          <a:xfrm>
            <a:off x="3322408" y="4786221"/>
            <a:ext cx="719693" cy="357609"/>
          </a:xfrm>
          <a:custGeom>
            <a:avLst/>
            <a:gdLst>
              <a:gd name="T0" fmla="*/ 472 w 472"/>
              <a:gd name="T1" fmla="*/ 0 h 99"/>
              <a:gd name="T2" fmla="*/ 219 w 472"/>
              <a:gd name="T3" fmla="*/ 99 h 99"/>
              <a:gd name="T4" fmla="*/ 0 w 472"/>
              <a:gd name="T5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0"/>
                </a:moveTo>
                <a:cubicBezTo>
                  <a:pt x="472" y="0"/>
                  <a:pt x="331" y="99"/>
                  <a:pt x="219" y="99"/>
                </a:cubicBezTo>
                <a:cubicBezTo>
                  <a:pt x="107" y="99"/>
                  <a:pt x="0" y="99"/>
                  <a:pt x="0" y="99"/>
                </a:cubicBezTo>
              </a:path>
            </a:pathLst>
          </a:custGeom>
          <a:noFill/>
          <a:ln w="25400" cap="flat">
            <a:solidFill>
              <a:schemeClr val="accent4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xmlns="" id="{8D215F74-B7F5-F64A-A6DB-370C0E2A1871}"/>
              </a:ext>
            </a:extLst>
          </p:cNvPr>
          <p:cNvSpPr/>
          <p:nvPr/>
        </p:nvSpPr>
        <p:spPr>
          <a:xfrm>
            <a:off x="2163370" y="2367928"/>
            <a:ext cx="1828800" cy="274320"/>
          </a:xfrm>
          <a:prstGeom prst="roundRect">
            <a:avLst/>
          </a:prstGeom>
          <a:solidFill>
            <a:srgbClr val="FFFFFF">
              <a:lumMod val="50000"/>
              <a:alpha val="2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Juvenile &amp; Family Courts</a:t>
            </a:r>
          </a:p>
        </p:txBody>
      </p:sp>
      <p:sp>
        <p:nvSpPr>
          <p:cNvPr id="125" name="Freeform 36">
            <a:extLst>
              <a:ext uri="{FF2B5EF4-FFF2-40B4-BE49-F238E27FC236}">
                <a16:creationId xmlns:a16="http://schemas.microsoft.com/office/drawing/2014/main" xmlns="" id="{15A4FEF1-8202-9A44-93B3-481DEAEF2BB0}"/>
              </a:ext>
            </a:extLst>
          </p:cNvPr>
          <p:cNvSpPr>
            <a:spLocks/>
          </p:cNvSpPr>
          <p:nvPr/>
        </p:nvSpPr>
        <p:spPr bwMode="auto">
          <a:xfrm>
            <a:off x="4354423" y="2182105"/>
            <a:ext cx="888093" cy="341238"/>
          </a:xfrm>
          <a:custGeom>
            <a:avLst/>
            <a:gdLst>
              <a:gd name="T0" fmla="*/ 472 w 472"/>
              <a:gd name="T1" fmla="*/ 99 h 99"/>
              <a:gd name="T2" fmla="*/ 219 w 472"/>
              <a:gd name="T3" fmla="*/ 0 h 99"/>
              <a:gd name="T4" fmla="*/ 0 w 472"/>
              <a:gd name="T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99"/>
                </a:moveTo>
                <a:cubicBezTo>
                  <a:pt x="472" y="99"/>
                  <a:pt x="331" y="0"/>
                  <a:pt x="219" y="0"/>
                </a:cubicBezTo>
                <a:cubicBezTo>
                  <a:pt x="107" y="0"/>
                  <a:pt x="0" y="0"/>
                  <a:pt x="0" y="0"/>
                </a:cubicBezTo>
              </a:path>
            </a:pathLst>
          </a:custGeom>
          <a:noFill/>
          <a:ln w="25400" cap="flat">
            <a:solidFill>
              <a:srgbClr val="BE35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Freeform 36">
            <a:extLst>
              <a:ext uri="{FF2B5EF4-FFF2-40B4-BE49-F238E27FC236}">
                <a16:creationId xmlns:a16="http://schemas.microsoft.com/office/drawing/2014/main" xmlns="" id="{3A594781-AB39-7A46-853D-8919D40F8A52}"/>
              </a:ext>
            </a:extLst>
          </p:cNvPr>
          <p:cNvSpPr>
            <a:spLocks/>
          </p:cNvSpPr>
          <p:nvPr/>
        </p:nvSpPr>
        <p:spPr bwMode="auto">
          <a:xfrm>
            <a:off x="3998579" y="2487310"/>
            <a:ext cx="985272" cy="184292"/>
          </a:xfrm>
          <a:custGeom>
            <a:avLst/>
            <a:gdLst>
              <a:gd name="T0" fmla="*/ 472 w 472"/>
              <a:gd name="T1" fmla="*/ 99 h 99"/>
              <a:gd name="T2" fmla="*/ 219 w 472"/>
              <a:gd name="T3" fmla="*/ 0 h 99"/>
              <a:gd name="T4" fmla="*/ 0 w 472"/>
              <a:gd name="T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2" h="99">
                <a:moveTo>
                  <a:pt x="472" y="99"/>
                </a:moveTo>
                <a:cubicBezTo>
                  <a:pt x="472" y="99"/>
                  <a:pt x="331" y="0"/>
                  <a:pt x="219" y="0"/>
                </a:cubicBezTo>
                <a:cubicBezTo>
                  <a:pt x="107" y="0"/>
                  <a:pt x="0" y="0"/>
                  <a:pt x="0" y="0"/>
                </a:cubicBezTo>
              </a:path>
            </a:pathLst>
          </a:custGeom>
          <a:noFill/>
          <a:ln w="25400" cap="flat">
            <a:solidFill>
              <a:srgbClr val="BE35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val 22">
            <a:extLst>
              <a:ext uri="{FF2B5EF4-FFF2-40B4-BE49-F238E27FC236}">
                <a16:creationId xmlns:a16="http://schemas.microsoft.com/office/drawing/2014/main" xmlns="" id="{8E8640A0-94A2-604C-B36C-0DB8EFFEB16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707001">
            <a:off x="4970435" y="2622515"/>
            <a:ext cx="137608" cy="1371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BE352E"/>
            </a:solidFill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8206C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4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230" grpId="0" animBg="1"/>
      <p:bldP spid="231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60" grpId="0"/>
      <p:bldP spid="262" grpId="0" animBg="1"/>
      <p:bldP spid="264" grpId="0" animBg="1"/>
      <p:bldP spid="267" grpId="0" animBg="1"/>
      <p:bldP spid="298" grpId="0" animBg="1"/>
      <p:bldP spid="305" grpId="0" animBg="1"/>
      <p:bldP spid="106" grpId="0" animBg="1"/>
      <p:bldP spid="108" grpId="0" animBg="1"/>
      <p:bldP spid="109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76D830-47E3-394C-AD88-6CDF226EB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eCourses for Practitioners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203ADB-A9B1-2843-8FA2-06724D5C8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53" y="4081024"/>
            <a:ext cx="4235659" cy="2372812"/>
          </a:xfrm>
          <a:prstGeom prst="rect">
            <a:avLst/>
          </a:prstGeom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xmlns="" id="{1B03309F-F7B3-7048-BA38-C13CB640F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53" y="1276668"/>
            <a:ext cx="4250618" cy="2326196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79A4EAE8-AC46-F848-8A7E-9C471B3D3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097" y="4096502"/>
            <a:ext cx="4235659" cy="2351469"/>
          </a:xfrm>
          <a:prstGeom prst="rect">
            <a:avLst/>
          </a:prstGeom>
        </p:spPr>
      </p:pic>
      <p:pic>
        <p:nvPicPr>
          <p:cNvPr id="11" name="Picture 10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xmlns="" id="{3DAF9B64-29BE-354C-BCA3-6D8745C66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097" y="1276669"/>
            <a:ext cx="4250618" cy="23845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32AF64-398C-7942-9F1B-FF77FC9E5FB8}"/>
              </a:ext>
            </a:extLst>
          </p:cNvPr>
          <p:cNvSpPr txBox="1"/>
          <p:nvPr/>
        </p:nvSpPr>
        <p:spPr>
          <a:xfrm>
            <a:off x="965713" y="3605034"/>
            <a:ext cx="532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Implementing MAT in Correctional Settings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978F85-C9E5-BB47-BD8B-6755EBA25356}"/>
              </a:ext>
            </a:extLst>
          </p:cNvPr>
          <p:cNvSpPr txBox="1"/>
          <p:nvPr/>
        </p:nvSpPr>
        <p:spPr>
          <a:xfrm>
            <a:off x="965713" y="6447971"/>
            <a:ext cx="532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Reentry Research Applications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87E866E-5206-DC4D-B4F4-9300260AFA9B}"/>
              </a:ext>
            </a:extLst>
          </p:cNvPr>
          <p:cNvSpPr txBox="1"/>
          <p:nvPr/>
        </p:nvSpPr>
        <p:spPr>
          <a:xfrm>
            <a:off x="6489097" y="3686473"/>
            <a:ext cx="532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Applications of MOUD for Courts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7DE7C00-A006-D747-9A50-EAD2B2F054C5}"/>
              </a:ext>
            </a:extLst>
          </p:cNvPr>
          <p:cNvSpPr txBox="1"/>
          <p:nvPr/>
        </p:nvSpPr>
        <p:spPr>
          <a:xfrm>
            <a:off x="6489097" y="6488668"/>
            <a:ext cx="6437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Medications for Opioid Use Disorder: Lessons for State Leaders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518934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7E200F-0C9C-9C48-90D8-BBD2634A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EC33F3-9901-5E40-9CDE-AA21E551B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Questions about JCOIN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Jessica Hulsey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err="1">
                <a:solidFill>
                  <a:schemeClr val="tx1"/>
                </a:solidFill>
              </a:rPr>
              <a:t>jhulsey@addictionpolicy.org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AE072C-D806-D94B-BBE3-1825A0A6A8D8}"/>
              </a:ext>
            </a:extLst>
          </p:cNvPr>
          <p:cNvSpPr txBox="1"/>
          <p:nvPr/>
        </p:nvSpPr>
        <p:spPr>
          <a:xfrm>
            <a:off x="4575391" y="2148305"/>
            <a:ext cx="3041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jcoinctc.org</a:t>
            </a:r>
          </a:p>
        </p:txBody>
      </p:sp>
    </p:spTree>
    <p:extLst>
      <p:ext uri="{BB962C8B-B14F-4D97-AF65-F5344CB8AC3E}">
        <p14:creationId xmlns:p14="http://schemas.microsoft.com/office/powerpoint/2010/main" val="4123124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BB0E9-9248-7843-96ED-8959A4C4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JCOIN and the NIH HEAL </a:t>
            </a:r>
            <a:r>
              <a:rPr lang="en-US" dirty="0" err="1"/>
              <a:t>Initiative</a:t>
            </a:r>
            <a:r>
              <a:rPr lang="en-US" baseline="30000" dirty="0" err="1"/>
              <a:t>SM</a:t>
            </a:r>
            <a:endParaRPr lang="en-US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81F2DC-2AEC-E842-A925-586DE8866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HEAL = Helping to End Addiction Long-term – an aggressive, trans-agency effort to speed scientific solutions to stem the national opioid public health crisis</a:t>
            </a:r>
          </a:p>
          <a:p>
            <a:r>
              <a:rPr lang="en-US" dirty="0"/>
              <a:t>The NIH HEAL Initiative will bolster research across NIH to improve treatments for opioid misuse and addiction, and enhance pain management</a:t>
            </a:r>
          </a:p>
          <a:p>
            <a:r>
              <a:rPr lang="en-US" dirty="0"/>
              <a:t>Research spans the entire continuum from prevention research, basic and translational research, clinical trials, to implementation science</a:t>
            </a:r>
          </a:p>
          <a:p>
            <a:r>
              <a:rPr lang="en-US" dirty="0"/>
              <a:t>In FY2019, NIH obligated &gt;$945M &amp; issues &gt;375 awards</a:t>
            </a:r>
          </a:p>
          <a:p>
            <a:r>
              <a:rPr lang="en-US" dirty="0"/>
              <a:t>These project include a collection of awards forming NIDA’s </a:t>
            </a:r>
            <a:r>
              <a:rPr lang="en-US" b="1" dirty="0"/>
              <a:t>Justice Community Opioid Innovation Network (JCOIN)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0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FAA2D1-E02C-BC49-8FBF-1B9018F9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8" y="91409"/>
            <a:ext cx="11843479" cy="957757"/>
          </a:xfrm>
        </p:spPr>
        <p:txBody>
          <a:bodyPr/>
          <a:lstStyle/>
          <a:p>
            <a:r>
              <a:rPr lang="en-US" dirty="0"/>
              <a:t>JCOIN Vision &amp; Priority Goals</a:t>
            </a: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xmlns="" id="{A823B629-A851-1447-8D65-8C42AE8D909F}"/>
              </a:ext>
            </a:extLst>
          </p:cNvPr>
          <p:cNvSpPr/>
          <p:nvPr/>
        </p:nvSpPr>
        <p:spPr>
          <a:xfrm>
            <a:off x="203198" y="1267405"/>
            <a:ext cx="11785601" cy="1601230"/>
          </a:xfrm>
          <a:custGeom>
            <a:avLst/>
            <a:gdLst>
              <a:gd name="connsiteX0" fmla="*/ 0 w 11614727"/>
              <a:gd name="connsiteY0" fmla="*/ 0 h 1913625"/>
              <a:gd name="connsiteX1" fmla="*/ 11614727 w 11614727"/>
              <a:gd name="connsiteY1" fmla="*/ 0 h 1913625"/>
              <a:gd name="connsiteX2" fmla="*/ 11614727 w 11614727"/>
              <a:gd name="connsiteY2" fmla="*/ 1913625 h 1913625"/>
              <a:gd name="connsiteX3" fmla="*/ 0 w 11614727"/>
              <a:gd name="connsiteY3" fmla="*/ 1913625 h 1913625"/>
              <a:gd name="connsiteX4" fmla="*/ 0 w 11614727"/>
              <a:gd name="connsiteY4" fmla="*/ 0 h 191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4727" h="1913625">
                <a:moveTo>
                  <a:pt x="0" y="0"/>
                </a:moveTo>
                <a:lnTo>
                  <a:pt x="11614727" y="0"/>
                </a:lnTo>
                <a:lnTo>
                  <a:pt x="11614727" y="1913625"/>
                </a:lnTo>
                <a:lnTo>
                  <a:pt x="0" y="19136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5760" tIns="274320" rIns="365760" bIns="192024" numCol="1" spcCol="1270" anchor="t" anchorCtr="0">
            <a:noAutofit/>
          </a:bodyPr>
          <a:lstStyle/>
          <a:p>
            <a:pPr marL="0" marR="0" lvl="1" indent="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0E4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individual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E4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involved in the justice system with a substance use disorder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0E4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 have timely access to effective treatment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while detained and while in the community. </a:t>
            </a: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xmlns="" id="{0F2679F7-47E8-7A46-8E87-DF82DC5D1679}"/>
              </a:ext>
            </a:extLst>
          </p:cNvPr>
          <p:cNvSpPr/>
          <p:nvPr/>
        </p:nvSpPr>
        <p:spPr>
          <a:xfrm>
            <a:off x="518465" y="923245"/>
            <a:ext cx="8130308" cy="547894"/>
          </a:xfrm>
          <a:custGeom>
            <a:avLst/>
            <a:gdLst>
              <a:gd name="connsiteX0" fmla="*/ 0 w 8130308"/>
              <a:gd name="connsiteY0" fmla="*/ 132843 h 797040"/>
              <a:gd name="connsiteX1" fmla="*/ 132843 w 8130308"/>
              <a:gd name="connsiteY1" fmla="*/ 0 h 797040"/>
              <a:gd name="connsiteX2" fmla="*/ 7997465 w 8130308"/>
              <a:gd name="connsiteY2" fmla="*/ 0 h 797040"/>
              <a:gd name="connsiteX3" fmla="*/ 8130308 w 8130308"/>
              <a:gd name="connsiteY3" fmla="*/ 132843 h 797040"/>
              <a:gd name="connsiteX4" fmla="*/ 8130308 w 8130308"/>
              <a:gd name="connsiteY4" fmla="*/ 664197 h 797040"/>
              <a:gd name="connsiteX5" fmla="*/ 7997465 w 8130308"/>
              <a:gd name="connsiteY5" fmla="*/ 797040 h 797040"/>
              <a:gd name="connsiteX6" fmla="*/ 132843 w 8130308"/>
              <a:gd name="connsiteY6" fmla="*/ 797040 h 797040"/>
              <a:gd name="connsiteX7" fmla="*/ 0 w 8130308"/>
              <a:gd name="connsiteY7" fmla="*/ 664197 h 797040"/>
              <a:gd name="connsiteX8" fmla="*/ 0 w 8130308"/>
              <a:gd name="connsiteY8" fmla="*/ 132843 h 79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0308" h="797040">
                <a:moveTo>
                  <a:pt x="0" y="132843"/>
                </a:moveTo>
                <a:cubicBezTo>
                  <a:pt x="0" y="59476"/>
                  <a:pt x="59476" y="0"/>
                  <a:pt x="132843" y="0"/>
                </a:cubicBezTo>
                <a:lnTo>
                  <a:pt x="7997465" y="0"/>
                </a:lnTo>
                <a:cubicBezTo>
                  <a:pt x="8070832" y="0"/>
                  <a:pt x="8130308" y="59476"/>
                  <a:pt x="8130308" y="132843"/>
                </a:cubicBezTo>
                <a:lnTo>
                  <a:pt x="8130308" y="664197"/>
                </a:lnTo>
                <a:cubicBezTo>
                  <a:pt x="8130308" y="737564"/>
                  <a:pt x="8070832" y="797040"/>
                  <a:pt x="7997465" y="797040"/>
                </a:cubicBezTo>
                <a:lnTo>
                  <a:pt x="132843" y="797040"/>
                </a:lnTo>
                <a:cubicBezTo>
                  <a:pt x="59476" y="797040"/>
                  <a:pt x="0" y="737564"/>
                  <a:pt x="0" y="664197"/>
                </a:cubicBezTo>
                <a:lnTo>
                  <a:pt x="0" y="132843"/>
                </a:lnTo>
                <a:close/>
              </a:path>
            </a:pathLst>
          </a:custGeom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6214" tIns="38908" rIns="346214" bIns="38908" numCol="1" spcCol="1270" anchor="ctr" anchorCtr="0">
            <a:noAutofit/>
          </a:bodyPr>
          <a:lstStyle/>
          <a:p>
            <a:pPr marL="0" marR="0" lvl="0" indent="0" algn="l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324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</a:t>
            </a:r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xmlns="" id="{D4245A66-480A-0B4A-9911-B4AA11B0559A}"/>
              </a:ext>
            </a:extLst>
          </p:cNvPr>
          <p:cNvSpPr/>
          <p:nvPr/>
        </p:nvSpPr>
        <p:spPr>
          <a:xfrm>
            <a:off x="203199" y="3086874"/>
            <a:ext cx="11785601" cy="2990064"/>
          </a:xfrm>
          <a:custGeom>
            <a:avLst/>
            <a:gdLst>
              <a:gd name="connsiteX0" fmla="*/ 0 w 11614727"/>
              <a:gd name="connsiteY0" fmla="*/ 0 h 1913625"/>
              <a:gd name="connsiteX1" fmla="*/ 11614727 w 11614727"/>
              <a:gd name="connsiteY1" fmla="*/ 0 h 1913625"/>
              <a:gd name="connsiteX2" fmla="*/ 11614727 w 11614727"/>
              <a:gd name="connsiteY2" fmla="*/ 1913625 h 1913625"/>
              <a:gd name="connsiteX3" fmla="*/ 0 w 11614727"/>
              <a:gd name="connsiteY3" fmla="*/ 1913625 h 1913625"/>
              <a:gd name="connsiteX4" fmla="*/ 0 w 11614727"/>
              <a:gd name="connsiteY4" fmla="*/ 0 h 191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4727" h="1913625">
                <a:moveTo>
                  <a:pt x="0" y="0"/>
                </a:moveTo>
                <a:lnTo>
                  <a:pt x="11614727" y="0"/>
                </a:lnTo>
                <a:lnTo>
                  <a:pt x="11614727" y="1913625"/>
                </a:lnTo>
                <a:lnTo>
                  <a:pt x="0" y="1913625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0" tIns="457200" rIns="365760" bIns="192024" numCol="1" spcCol="1270" anchor="t" anchorCtr="0">
            <a:noAutofit/>
          </a:bodyPr>
          <a:lstStyle/>
          <a:p>
            <a:pPr marL="228600" marR="0" lvl="1" indent="-2286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evidence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what works and how to effectively implement</a:t>
            </a:r>
          </a:p>
          <a:p>
            <a:pPr marL="228600" marR="0" lvl="1" indent="-2286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 a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go-to resource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researchers and practitioners</a:t>
            </a:r>
          </a:p>
          <a:p>
            <a:pPr marL="228600" marR="0" lvl="1" indent="-2286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 of researchers collaborating with practitioners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across justice and community-based service settings. </a:t>
            </a:r>
          </a:p>
          <a:p>
            <a:pPr marL="228600" marR="0" lvl="1" indent="-2286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capacity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conduct and apply research in justice settings</a:t>
            </a:r>
          </a:p>
          <a:p>
            <a:pPr marL="228600" marR="0" lvl="1" indent="-22860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 translation of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to solutions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create feedback loops. 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xmlns="" id="{7209FE6F-468F-034B-91DE-060F1FC85D6D}"/>
              </a:ext>
            </a:extLst>
          </p:cNvPr>
          <p:cNvSpPr/>
          <p:nvPr/>
        </p:nvSpPr>
        <p:spPr>
          <a:xfrm>
            <a:off x="518465" y="2972230"/>
            <a:ext cx="8130308" cy="536160"/>
          </a:xfrm>
          <a:custGeom>
            <a:avLst/>
            <a:gdLst>
              <a:gd name="connsiteX0" fmla="*/ 0 w 8130308"/>
              <a:gd name="connsiteY0" fmla="*/ 132843 h 797040"/>
              <a:gd name="connsiteX1" fmla="*/ 132843 w 8130308"/>
              <a:gd name="connsiteY1" fmla="*/ 0 h 797040"/>
              <a:gd name="connsiteX2" fmla="*/ 7997465 w 8130308"/>
              <a:gd name="connsiteY2" fmla="*/ 0 h 797040"/>
              <a:gd name="connsiteX3" fmla="*/ 8130308 w 8130308"/>
              <a:gd name="connsiteY3" fmla="*/ 132843 h 797040"/>
              <a:gd name="connsiteX4" fmla="*/ 8130308 w 8130308"/>
              <a:gd name="connsiteY4" fmla="*/ 664197 h 797040"/>
              <a:gd name="connsiteX5" fmla="*/ 7997465 w 8130308"/>
              <a:gd name="connsiteY5" fmla="*/ 797040 h 797040"/>
              <a:gd name="connsiteX6" fmla="*/ 132843 w 8130308"/>
              <a:gd name="connsiteY6" fmla="*/ 797040 h 797040"/>
              <a:gd name="connsiteX7" fmla="*/ 0 w 8130308"/>
              <a:gd name="connsiteY7" fmla="*/ 664197 h 797040"/>
              <a:gd name="connsiteX8" fmla="*/ 0 w 8130308"/>
              <a:gd name="connsiteY8" fmla="*/ 132843 h 79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0308" h="797040">
                <a:moveTo>
                  <a:pt x="0" y="132843"/>
                </a:moveTo>
                <a:cubicBezTo>
                  <a:pt x="0" y="59476"/>
                  <a:pt x="59476" y="0"/>
                  <a:pt x="132843" y="0"/>
                </a:cubicBezTo>
                <a:lnTo>
                  <a:pt x="7997465" y="0"/>
                </a:lnTo>
                <a:cubicBezTo>
                  <a:pt x="8070832" y="0"/>
                  <a:pt x="8130308" y="59476"/>
                  <a:pt x="8130308" y="132843"/>
                </a:cubicBezTo>
                <a:lnTo>
                  <a:pt x="8130308" y="664197"/>
                </a:lnTo>
                <a:cubicBezTo>
                  <a:pt x="8130308" y="737564"/>
                  <a:pt x="8070832" y="797040"/>
                  <a:pt x="7997465" y="797040"/>
                </a:cubicBezTo>
                <a:lnTo>
                  <a:pt x="132843" y="797040"/>
                </a:lnTo>
                <a:cubicBezTo>
                  <a:pt x="59476" y="797040"/>
                  <a:pt x="0" y="737564"/>
                  <a:pt x="0" y="664197"/>
                </a:cubicBezTo>
                <a:lnTo>
                  <a:pt x="0" y="132843"/>
                </a:lnTo>
                <a:close/>
              </a:path>
            </a:pathLst>
          </a:custGeom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6214" tIns="38908" rIns="346214" bIns="38908" numCol="1" spcCol="1270" anchor="ctr" anchorCtr="0">
            <a:noAutofit/>
          </a:bodyPr>
          <a:lstStyle/>
          <a:p>
            <a:pPr marL="0" marR="0" lvl="0" indent="0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324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Priority Goals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7DF2C9-E2A8-6A46-B97B-613973B1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9939"/>
            <a:ext cx="12192000" cy="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9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lock Arc 24">
            <a:extLst>
              <a:ext uri="{FF2B5EF4-FFF2-40B4-BE49-F238E27FC236}">
                <a16:creationId xmlns:a16="http://schemas.microsoft.com/office/drawing/2014/main" xmlns="" id="{4290E80B-8780-47BC-9F7E-5434E9C26E5F}"/>
              </a:ext>
            </a:extLst>
          </p:cNvPr>
          <p:cNvSpPr/>
          <p:nvPr/>
        </p:nvSpPr>
        <p:spPr>
          <a:xfrm>
            <a:off x="631220" y="4312541"/>
            <a:ext cx="1822787" cy="2008420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8" name="Picture 4" descr="sanfrancisco bridge icon">
            <a:extLst>
              <a:ext uri="{FF2B5EF4-FFF2-40B4-BE49-F238E27FC236}">
                <a16:creationId xmlns:a16="http://schemas.microsoft.com/office/drawing/2014/main" xmlns="" id="{A0BB8FD9-7E73-4F72-A2AF-F4297A49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6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79"/>
                    </a14:imgEffect>
                    <a14:imgEffect>
                      <a14:saturation sa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3"/>
          <a:stretch/>
        </p:blipFill>
        <p:spPr bwMode="auto">
          <a:xfrm>
            <a:off x="558157" y="3236619"/>
            <a:ext cx="970748" cy="88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jail graphic">
            <a:extLst>
              <a:ext uri="{FF2B5EF4-FFF2-40B4-BE49-F238E27FC236}">
                <a16:creationId xmlns:a16="http://schemas.microsoft.com/office/drawing/2014/main" xmlns="" id="{E1B9F060-C89C-4E98-BED8-FFFE5F92D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3890" r="13889" b="13611"/>
          <a:stretch/>
        </p:blipFill>
        <p:spPr bwMode="auto">
          <a:xfrm>
            <a:off x="956789" y="1588525"/>
            <a:ext cx="1031799" cy="14378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andshake | Flickr - Photo Sharing!">
            <a:extLst>
              <a:ext uri="{FF2B5EF4-FFF2-40B4-BE49-F238E27FC236}">
                <a16:creationId xmlns:a16="http://schemas.microsoft.com/office/drawing/2014/main" xmlns="" id="{041AA53E-D005-4AE7-9F6B-15CDD1ADEB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97" y="4919885"/>
            <a:ext cx="1018195" cy="95700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xmlns="" id="{DB9E30A1-DBF2-475F-A02D-637BFA275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64" y="57767"/>
            <a:ext cx="11700747" cy="752707"/>
          </a:xfrm>
        </p:spPr>
        <p:txBody>
          <a:bodyPr>
            <a:normAutofit fontScale="90000"/>
          </a:bodyPr>
          <a:lstStyle/>
          <a:p>
            <a:r>
              <a:rPr lang="en-US" dirty="0"/>
              <a:t>Justice System Responses to the Opioid Crisis</a:t>
            </a:r>
            <a:br>
              <a:rPr lang="en-US" dirty="0"/>
            </a:br>
            <a:r>
              <a:rPr lang="en-US" sz="3100" i="1" dirty="0"/>
              <a:t>Missed Opportunities to Improve Public Health &amp; Public Safety</a:t>
            </a:r>
            <a:endParaRPr lang="en-US" i="1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28947CA9-36C2-4C0E-BC6A-D9D7547C5344}"/>
              </a:ext>
            </a:extLst>
          </p:cNvPr>
          <p:cNvSpPr/>
          <p:nvPr/>
        </p:nvSpPr>
        <p:spPr>
          <a:xfrm>
            <a:off x="2779453" y="1152715"/>
            <a:ext cx="9155058" cy="1686904"/>
          </a:xfrm>
          <a:custGeom>
            <a:avLst/>
            <a:gdLst>
              <a:gd name="connsiteX0" fmla="*/ 0 w 1424688"/>
              <a:gd name="connsiteY0" fmla="*/ 0 h 950133"/>
              <a:gd name="connsiteX1" fmla="*/ 1424688 w 1424688"/>
              <a:gd name="connsiteY1" fmla="*/ 0 h 950133"/>
              <a:gd name="connsiteX2" fmla="*/ 1424688 w 1424688"/>
              <a:gd name="connsiteY2" fmla="*/ 950133 h 950133"/>
              <a:gd name="connsiteX3" fmla="*/ 0 w 1424688"/>
              <a:gd name="connsiteY3" fmla="*/ 950133 h 950133"/>
              <a:gd name="connsiteX4" fmla="*/ 0 w 1424688"/>
              <a:gd name="connsiteY4" fmla="*/ 0 h 95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688" h="950133">
                <a:moveTo>
                  <a:pt x="0" y="0"/>
                </a:moveTo>
                <a:lnTo>
                  <a:pt x="1424688" y="0"/>
                </a:lnTo>
                <a:lnTo>
                  <a:pt x="1424688" y="950133"/>
                </a:lnTo>
                <a:lnTo>
                  <a:pt x="0" y="95013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softEdge rad="31750"/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" tIns="5080" rIns="5080" bIns="5080" numCol="1" spcCol="1270" anchor="ctr" anchorCtr="0">
            <a:noAutofit/>
          </a:bodyPr>
          <a:lstStyle/>
          <a:p>
            <a:pPr marL="285750" marR="0" lvl="1" indent="-285750" algn="l" defTabSz="266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&gt;10M arrested &amp; 2M incarcerated annually</a:t>
            </a:r>
          </a:p>
          <a:p>
            <a:pPr marL="285750" marR="0" lvl="1" indent="-285750" algn="l" defTabSz="266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17-19%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inmates have used opioids;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1%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 MOUD</a:t>
            </a:r>
          </a:p>
          <a:p>
            <a:pPr marL="285750" marR="0" lvl="1" indent="-285750" algn="l" defTabSz="266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&lt;5%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7D1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jails offer MOUD to inmates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B769336-303A-46BA-BFAF-63C38548AD47}"/>
              </a:ext>
            </a:extLst>
          </p:cNvPr>
          <p:cNvSpPr/>
          <p:nvPr/>
        </p:nvSpPr>
        <p:spPr>
          <a:xfrm>
            <a:off x="2779264" y="3026363"/>
            <a:ext cx="9155057" cy="1425622"/>
          </a:xfrm>
          <a:custGeom>
            <a:avLst/>
            <a:gdLst>
              <a:gd name="connsiteX0" fmla="*/ 0 w 1424688"/>
              <a:gd name="connsiteY0" fmla="*/ 0 h 950133"/>
              <a:gd name="connsiteX1" fmla="*/ 1424688 w 1424688"/>
              <a:gd name="connsiteY1" fmla="*/ 0 h 950133"/>
              <a:gd name="connsiteX2" fmla="*/ 1424688 w 1424688"/>
              <a:gd name="connsiteY2" fmla="*/ 950133 h 950133"/>
              <a:gd name="connsiteX3" fmla="*/ 0 w 1424688"/>
              <a:gd name="connsiteY3" fmla="*/ 950133 h 950133"/>
              <a:gd name="connsiteX4" fmla="*/ 0 w 1424688"/>
              <a:gd name="connsiteY4" fmla="*/ 0 h 95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688" h="950133">
                <a:moveTo>
                  <a:pt x="0" y="0"/>
                </a:moveTo>
                <a:lnTo>
                  <a:pt x="1424688" y="0"/>
                </a:lnTo>
                <a:lnTo>
                  <a:pt x="1424688" y="950133"/>
                </a:lnTo>
                <a:lnTo>
                  <a:pt x="0" y="95013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softEdge rad="31750"/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" tIns="5080" rIns="5080" bIns="5080" numCol="1" spcCol="1270" anchor="ctr" anchorCtr="0">
            <a:noAutofit/>
          </a:bodyPr>
          <a:lstStyle/>
          <a:p>
            <a:pPr marL="341313" marR="0" lvl="0" indent="-341313" algn="l" defTabSz="266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>
                <a:tab pos="23495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129x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dying of a drug overdose during re-entry </a:t>
            </a:r>
          </a:p>
          <a:p>
            <a:pPr marL="341313" marR="0" lvl="1" indent="-341313" algn="l" defTabSz="266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MOUD during incarceration cuts mortality by up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75%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A3794CE-C811-4E26-B0EB-31A32E4EE62D}"/>
              </a:ext>
            </a:extLst>
          </p:cNvPr>
          <p:cNvSpPr/>
          <p:nvPr/>
        </p:nvSpPr>
        <p:spPr>
          <a:xfrm>
            <a:off x="414296" y="3419680"/>
            <a:ext cx="1319452" cy="752268"/>
          </a:xfrm>
          <a:custGeom>
            <a:avLst/>
            <a:gdLst>
              <a:gd name="connsiteX0" fmla="*/ 0 w 1319452"/>
              <a:gd name="connsiteY0" fmla="*/ 0 h 659568"/>
              <a:gd name="connsiteX1" fmla="*/ 1319452 w 1319452"/>
              <a:gd name="connsiteY1" fmla="*/ 0 h 659568"/>
              <a:gd name="connsiteX2" fmla="*/ 1319452 w 1319452"/>
              <a:gd name="connsiteY2" fmla="*/ 659568 h 659568"/>
              <a:gd name="connsiteX3" fmla="*/ 0 w 1319452"/>
              <a:gd name="connsiteY3" fmla="*/ 659568 h 659568"/>
              <a:gd name="connsiteX4" fmla="*/ 0 w 1319452"/>
              <a:gd name="connsiteY4" fmla="*/ 0 h 6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452" h="659568">
                <a:moveTo>
                  <a:pt x="0" y="0"/>
                </a:moveTo>
                <a:lnTo>
                  <a:pt x="1319452" y="0"/>
                </a:lnTo>
                <a:lnTo>
                  <a:pt x="1319452" y="659568"/>
                </a:lnTo>
                <a:lnTo>
                  <a:pt x="0" y="6595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" tIns="9525" rIns="9525" bIns="9525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Re-Entry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EF6B2A10-FA81-4CAB-8597-2BCCB08F6A2E}"/>
              </a:ext>
            </a:extLst>
          </p:cNvPr>
          <p:cNvSpPr/>
          <p:nvPr/>
        </p:nvSpPr>
        <p:spPr>
          <a:xfrm>
            <a:off x="2779265" y="4678983"/>
            <a:ext cx="9167952" cy="2008420"/>
          </a:xfrm>
          <a:custGeom>
            <a:avLst/>
            <a:gdLst>
              <a:gd name="connsiteX0" fmla="*/ 0 w 1424688"/>
              <a:gd name="connsiteY0" fmla="*/ 0 h 950133"/>
              <a:gd name="connsiteX1" fmla="*/ 1424688 w 1424688"/>
              <a:gd name="connsiteY1" fmla="*/ 0 h 950133"/>
              <a:gd name="connsiteX2" fmla="*/ 1424688 w 1424688"/>
              <a:gd name="connsiteY2" fmla="*/ 950133 h 950133"/>
              <a:gd name="connsiteX3" fmla="*/ 0 w 1424688"/>
              <a:gd name="connsiteY3" fmla="*/ 950133 h 950133"/>
              <a:gd name="connsiteX4" fmla="*/ 0 w 1424688"/>
              <a:gd name="connsiteY4" fmla="*/ 0 h 95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688" h="950133">
                <a:moveTo>
                  <a:pt x="0" y="0"/>
                </a:moveTo>
                <a:lnTo>
                  <a:pt x="1424688" y="0"/>
                </a:lnTo>
                <a:lnTo>
                  <a:pt x="1424688" y="950133"/>
                </a:lnTo>
                <a:lnTo>
                  <a:pt x="0" y="95013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softEdge rad="31750"/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" tIns="5080" rIns="5080" bIns="5080" numCol="1" spcCol="1270" anchor="ctr" anchorCtr="0">
            <a:noAutofit/>
          </a:bodyPr>
          <a:lstStyle/>
          <a:p>
            <a:pPr marL="285750" marR="0" lvl="1" indent="-285750" algn="l" defTabSz="266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95% return to community; 4.7M on probation or parole</a:t>
            </a:r>
          </a:p>
          <a:p>
            <a:pPr marL="285750" marR="0" lvl="1" indent="-285750" algn="l" defTabSz="266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Justice-referred patients are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~1/10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likely to receive MOUD</a:t>
            </a:r>
          </a:p>
          <a:p>
            <a:pPr marL="285750" marR="0" lvl="1" indent="-285750" algn="l" defTabSz="266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drug courts or probation officers prohibit MOUD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327BBA0-1C28-41C2-B197-1541A054E742}"/>
              </a:ext>
            </a:extLst>
          </p:cNvPr>
          <p:cNvSpPr/>
          <p:nvPr/>
        </p:nvSpPr>
        <p:spPr>
          <a:xfrm>
            <a:off x="864868" y="4921073"/>
            <a:ext cx="1319452" cy="917470"/>
          </a:xfrm>
          <a:custGeom>
            <a:avLst/>
            <a:gdLst>
              <a:gd name="connsiteX0" fmla="*/ 0 w 1319452"/>
              <a:gd name="connsiteY0" fmla="*/ 0 h 659568"/>
              <a:gd name="connsiteX1" fmla="*/ 1319452 w 1319452"/>
              <a:gd name="connsiteY1" fmla="*/ 0 h 659568"/>
              <a:gd name="connsiteX2" fmla="*/ 1319452 w 1319452"/>
              <a:gd name="connsiteY2" fmla="*/ 659568 h 659568"/>
              <a:gd name="connsiteX3" fmla="*/ 0 w 1319452"/>
              <a:gd name="connsiteY3" fmla="*/ 659568 h 659568"/>
              <a:gd name="connsiteX4" fmla="*/ 0 w 1319452"/>
              <a:gd name="connsiteY4" fmla="*/ 0 h 6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452" h="659568">
                <a:moveTo>
                  <a:pt x="0" y="0"/>
                </a:moveTo>
                <a:lnTo>
                  <a:pt x="1319452" y="0"/>
                </a:lnTo>
                <a:lnTo>
                  <a:pt x="1319452" y="659568"/>
                </a:lnTo>
                <a:lnTo>
                  <a:pt x="0" y="6595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" tIns="9525" rIns="9525" bIns="9525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Community-Based Treatment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FFD61413-2865-40A0-A7CE-83D6DD386A8A}"/>
              </a:ext>
            </a:extLst>
          </p:cNvPr>
          <p:cNvSpPr/>
          <p:nvPr/>
        </p:nvSpPr>
        <p:spPr>
          <a:xfrm>
            <a:off x="864868" y="1894440"/>
            <a:ext cx="1319452" cy="752268"/>
          </a:xfrm>
          <a:custGeom>
            <a:avLst/>
            <a:gdLst>
              <a:gd name="connsiteX0" fmla="*/ 0 w 1319452"/>
              <a:gd name="connsiteY0" fmla="*/ 0 h 659568"/>
              <a:gd name="connsiteX1" fmla="*/ 1319452 w 1319452"/>
              <a:gd name="connsiteY1" fmla="*/ 0 h 659568"/>
              <a:gd name="connsiteX2" fmla="*/ 1319452 w 1319452"/>
              <a:gd name="connsiteY2" fmla="*/ 659568 h 659568"/>
              <a:gd name="connsiteX3" fmla="*/ 0 w 1319452"/>
              <a:gd name="connsiteY3" fmla="*/ 659568 h 659568"/>
              <a:gd name="connsiteX4" fmla="*/ 0 w 1319452"/>
              <a:gd name="connsiteY4" fmla="*/ 0 h 6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452" h="659568">
                <a:moveTo>
                  <a:pt x="0" y="0"/>
                </a:moveTo>
                <a:lnTo>
                  <a:pt x="1319452" y="0"/>
                </a:lnTo>
                <a:lnTo>
                  <a:pt x="1319452" y="659568"/>
                </a:lnTo>
                <a:lnTo>
                  <a:pt x="0" y="6595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" tIns="9525" rIns="9525" bIns="9525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in Jails &amp; Prisons</a:t>
            </a:r>
          </a:p>
        </p:txBody>
      </p:sp>
      <p:sp>
        <p:nvSpPr>
          <p:cNvPr id="24" name="Shape 23">
            <a:extLst>
              <a:ext uri="{FF2B5EF4-FFF2-40B4-BE49-F238E27FC236}">
                <a16:creationId xmlns:a16="http://schemas.microsoft.com/office/drawing/2014/main" xmlns="" id="{6492CEB6-69EE-4146-A21D-40696ABF9293}"/>
              </a:ext>
            </a:extLst>
          </p:cNvPr>
          <p:cNvSpPr/>
          <p:nvPr/>
        </p:nvSpPr>
        <p:spPr>
          <a:xfrm>
            <a:off x="0" y="2653609"/>
            <a:ext cx="2148044" cy="2256865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Arrow: Circular 22">
            <a:extLst>
              <a:ext uri="{FF2B5EF4-FFF2-40B4-BE49-F238E27FC236}">
                <a16:creationId xmlns:a16="http://schemas.microsoft.com/office/drawing/2014/main" xmlns="" id="{88F766CB-174B-4B1F-B2CB-44A430481BE1}"/>
              </a:ext>
            </a:extLst>
          </p:cNvPr>
          <p:cNvSpPr/>
          <p:nvPr/>
        </p:nvSpPr>
        <p:spPr>
          <a:xfrm>
            <a:off x="358372" y="1058482"/>
            <a:ext cx="2298770" cy="241180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230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D1D7AD2-D9FA-5F44-B5C9-6EE1419C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2" y="186306"/>
            <a:ext cx="11700747" cy="1011807"/>
          </a:xfrm>
        </p:spPr>
        <p:txBody>
          <a:bodyPr/>
          <a:lstStyle/>
          <a:p>
            <a:r>
              <a:rPr lang="en-US" dirty="0"/>
              <a:t>JCOIN Priority Goals &amp; Components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EB604C0-7B84-5649-9901-507ED82DD2FE}"/>
              </a:ext>
            </a:extLst>
          </p:cNvPr>
          <p:cNvGrpSpPr/>
          <p:nvPr/>
        </p:nvGrpSpPr>
        <p:grpSpPr>
          <a:xfrm>
            <a:off x="231422" y="1295983"/>
            <a:ext cx="11665029" cy="4240014"/>
            <a:chOff x="196528" y="1485983"/>
            <a:chExt cx="11665029" cy="4240014"/>
          </a:xfrm>
        </p:grpSpPr>
        <p:sp>
          <p:nvSpPr>
            <p:cNvPr id="6" name="Freeform: Shape 6">
              <a:extLst>
                <a:ext uri="{FF2B5EF4-FFF2-40B4-BE49-F238E27FC236}">
                  <a16:creationId xmlns:a16="http://schemas.microsoft.com/office/drawing/2014/main" xmlns="" id="{051706CC-F28D-EF40-A2A9-168B364D3E19}"/>
                </a:ext>
              </a:extLst>
            </p:cNvPr>
            <p:cNvSpPr/>
            <p:nvPr/>
          </p:nvSpPr>
          <p:spPr>
            <a:xfrm rot="16200000">
              <a:off x="-1280210" y="3729430"/>
              <a:ext cx="3578810" cy="414324"/>
            </a:xfrm>
            <a:custGeom>
              <a:avLst/>
              <a:gdLst>
                <a:gd name="connsiteX0" fmla="*/ 0 w 3578810"/>
                <a:gd name="connsiteY0" fmla="*/ 0 h 414324"/>
                <a:gd name="connsiteX1" fmla="*/ 3578810 w 3578810"/>
                <a:gd name="connsiteY1" fmla="*/ 0 h 414324"/>
                <a:gd name="connsiteX2" fmla="*/ 3578810 w 3578810"/>
                <a:gd name="connsiteY2" fmla="*/ 414324 h 414324"/>
                <a:gd name="connsiteX3" fmla="*/ 0 w 3578810"/>
                <a:gd name="connsiteY3" fmla="*/ 414324 h 414324"/>
                <a:gd name="connsiteX4" fmla="*/ 0 w 3578810"/>
                <a:gd name="connsiteY4" fmla="*/ 0 h 41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810" h="414324">
                  <a:moveTo>
                    <a:pt x="0" y="0"/>
                  </a:moveTo>
                  <a:lnTo>
                    <a:pt x="3578810" y="0"/>
                  </a:lnTo>
                  <a:lnTo>
                    <a:pt x="3578810" y="414324"/>
                  </a:lnTo>
                  <a:lnTo>
                    <a:pt x="0" y="414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365411" bIns="0" numCol="1" spcCol="1270" anchor="t" anchorCtr="0">
              <a:noAutofit/>
            </a:bodyPr>
            <a:lstStyle/>
            <a:p>
              <a:pPr marL="0" marR="0" lvl="0" indent="0" algn="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06C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Generate New Evidence</a:t>
              </a:r>
            </a:p>
          </p:txBody>
        </p:sp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xmlns="" id="{79AB3E67-0E00-D84A-A2D6-B55B75A8C195}"/>
                </a:ext>
              </a:extLst>
            </p:cNvPr>
            <p:cNvSpPr/>
            <p:nvPr/>
          </p:nvSpPr>
          <p:spPr>
            <a:xfrm>
              <a:off x="716355" y="2147187"/>
              <a:ext cx="2125065" cy="3578810"/>
            </a:xfrm>
            <a:custGeom>
              <a:avLst/>
              <a:gdLst>
                <a:gd name="connsiteX0" fmla="*/ 0 w 2063774"/>
                <a:gd name="connsiteY0" fmla="*/ 0 h 3578810"/>
                <a:gd name="connsiteX1" fmla="*/ 2063774 w 2063774"/>
                <a:gd name="connsiteY1" fmla="*/ 0 h 3578810"/>
                <a:gd name="connsiteX2" fmla="*/ 2063774 w 2063774"/>
                <a:gd name="connsiteY2" fmla="*/ 3578810 h 3578810"/>
                <a:gd name="connsiteX3" fmla="*/ 0 w 2063774"/>
                <a:gd name="connsiteY3" fmla="*/ 3578810 h 3578810"/>
                <a:gd name="connsiteX4" fmla="*/ 0 w 2063774"/>
                <a:gd name="connsiteY4" fmla="*/ 0 h 357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774" h="3578810">
                  <a:moveTo>
                    <a:pt x="0" y="0"/>
                  </a:moveTo>
                  <a:lnTo>
                    <a:pt x="2063774" y="0"/>
                  </a:lnTo>
                  <a:lnTo>
                    <a:pt x="2063774" y="3578810"/>
                  </a:lnTo>
                  <a:lnTo>
                    <a:pt x="0" y="35788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365411" rIns="135128" bIns="135128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Clinical Trials (13)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Surveys (11)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Implementation Studies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Policy Research 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Modeling Studies (9)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Rapid Innovation Grants (up to 4/year)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Cross-cutting Protocols &amp; Research Questions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Common Measures</a:t>
              </a:r>
            </a:p>
          </p:txBody>
        </p:sp>
        <p:sp>
          <p:nvSpPr>
            <p:cNvPr id="8" name="Rectangle 7" descr="Research">
              <a:extLst>
                <a:ext uri="{FF2B5EF4-FFF2-40B4-BE49-F238E27FC236}">
                  <a16:creationId xmlns:a16="http://schemas.microsoft.com/office/drawing/2014/main" xmlns="" id="{128ED3FD-4045-C348-9C8F-47E86670652E}"/>
                </a:ext>
              </a:extLst>
            </p:cNvPr>
            <p:cNvSpPr/>
            <p:nvPr/>
          </p:nvSpPr>
          <p:spPr>
            <a:xfrm>
              <a:off x="196528" y="1485983"/>
              <a:ext cx="828648" cy="828648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xmlns="" id="{E278407B-A26B-6940-BD7E-022662492B0C}"/>
                </a:ext>
              </a:extLst>
            </p:cNvPr>
            <p:cNvSpPr/>
            <p:nvPr/>
          </p:nvSpPr>
          <p:spPr>
            <a:xfrm rot="16200000">
              <a:off x="1882810" y="3640808"/>
              <a:ext cx="3578810" cy="414324"/>
            </a:xfrm>
            <a:custGeom>
              <a:avLst/>
              <a:gdLst>
                <a:gd name="connsiteX0" fmla="*/ 0 w 3578810"/>
                <a:gd name="connsiteY0" fmla="*/ 0 h 414324"/>
                <a:gd name="connsiteX1" fmla="*/ 3578810 w 3578810"/>
                <a:gd name="connsiteY1" fmla="*/ 0 h 414324"/>
                <a:gd name="connsiteX2" fmla="*/ 3578810 w 3578810"/>
                <a:gd name="connsiteY2" fmla="*/ 414324 h 414324"/>
                <a:gd name="connsiteX3" fmla="*/ 0 w 3578810"/>
                <a:gd name="connsiteY3" fmla="*/ 414324 h 414324"/>
                <a:gd name="connsiteX4" fmla="*/ 0 w 3578810"/>
                <a:gd name="connsiteY4" fmla="*/ 0 h 41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810" h="414324">
                  <a:moveTo>
                    <a:pt x="0" y="0"/>
                  </a:moveTo>
                  <a:lnTo>
                    <a:pt x="3578810" y="0"/>
                  </a:lnTo>
                  <a:lnTo>
                    <a:pt x="3578810" y="414324"/>
                  </a:lnTo>
                  <a:lnTo>
                    <a:pt x="0" y="414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-1" rIns="365411" bIns="0" numCol="1" spcCol="1270" anchor="t" anchorCtr="0">
              <a:noAutofit/>
            </a:bodyPr>
            <a:lstStyle/>
            <a:p>
              <a:pPr marL="0" marR="0" lvl="0" indent="0" algn="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06C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Become a Go to Resource</a:t>
              </a: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xmlns="" id="{4E16FD1F-AC70-6C4C-8614-B484F606EE92}"/>
                </a:ext>
              </a:extLst>
            </p:cNvPr>
            <p:cNvSpPr/>
            <p:nvPr/>
          </p:nvSpPr>
          <p:spPr>
            <a:xfrm>
              <a:off x="3743498" y="2147187"/>
              <a:ext cx="2063774" cy="3578810"/>
            </a:xfrm>
            <a:custGeom>
              <a:avLst/>
              <a:gdLst>
                <a:gd name="connsiteX0" fmla="*/ 0 w 2063774"/>
                <a:gd name="connsiteY0" fmla="*/ 0 h 3578810"/>
                <a:gd name="connsiteX1" fmla="*/ 2063774 w 2063774"/>
                <a:gd name="connsiteY1" fmla="*/ 0 h 3578810"/>
                <a:gd name="connsiteX2" fmla="*/ 2063774 w 2063774"/>
                <a:gd name="connsiteY2" fmla="*/ 3578810 h 3578810"/>
                <a:gd name="connsiteX3" fmla="*/ 0 w 2063774"/>
                <a:gd name="connsiteY3" fmla="*/ 3578810 h 3578810"/>
                <a:gd name="connsiteX4" fmla="*/ 0 w 2063774"/>
                <a:gd name="connsiteY4" fmla="*/ 0 h 357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774" h="3578810">
                  <a:moveTo>
                    <a:pt x="0" y="0"/>
                  </a:moveTo>
                  <a:lnTo>
                    <a:pt x="2063774" y="0"/>
                  </a:lnTo>
                  <a:lnTo>
                    <a:pt x="2063774" y="3578810"/>
                  </a:lnTo>
                  <a:lnTo>
                    <a:pt x="0" y="35788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365411" rIns="135128" bIns="135128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Communication &amp; Information Dissemination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Outreach to Agencies and Funders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Data commons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11" name="Rectangle 10" descr="Bullseye">
              <a:extLst>
                <a:ext uri="{FF2B5EF4-FFF2-40B4-BE49-F238E27FC236}">
                  <a16:creationId xmlns:a16="http://schemas.microsoft.com/office/drawing/2014/main" xmlns="" id="{7A9E9794-45E0-2B40-8B50-840B5F38EF0C}"/>
                </a:ext>
              </a:extLst>
            </p:cNvPr>
            <p:cNvSpPr/>
            <p:nvPr/>
          </p:nvSpPr>
          <p:spPr>
            <a:xfrm>
              <a:off x="3223670" y="1485983"/>
              <a:ext cx="828648" cy="828648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xmlns="" id="{7C5E0D7F-2E83-B445-812B-3975C2ABFEE7}"/>
                </a:ext>
              </a:extLst>
            </p:cNvPr>
            <p:cNvSpPr/>
            <p:nvPr/>
          </p:nvSpPr>
          <p:spPr>
            <a:xfrm rot="16200000">
              <a:off x="4842592" y="3729430"/>
              <a:ext cx="3578810" cy="414324"/>
            </a:xfrm>
            <a:custGeom>
              <a:avLst/>
              <a:gdLst>
                <a:gd name="connsiteX0" fmla="*/ 0 w 3578810"/>
                <a:gd name="connsiteY0" fmla="*/ 0 h 414324"/>
                <a:gd name="connsiteX1" fmla="*/ 3578810 w 3578810"/>
                <a:gd name="connsiteY1" fmla="*/ 0 h 414324"/>
                <a:gd name="connsiteX2" fmla="*/ 3578810 w 3578810"/>
                <a:gd name="connsiteY2" fmla="*/ 414324 h 414324"/>
                <a:gd name="connsiteX3" fmla="*/ 0 w 3578810"/>
                <a:gd name="connsiteY3" fmla="*/ 414324 h 414324"/>
                <a:gd name="connsiteX4" fmla="*/ 0 w 3578810"/>
                <a:gd name="connsiteY4" fmla="*/ 0 h 41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810" h="414324">
                  <a:moveTo>
                    <a:pt x="0" y="0"/>
                  </a:moveTo>
                  <a:lnTo>
                    <a:pt x="3578810" y="0"/>
                  </a:lnTo>
                  <a:lnTo>
                    <a:pt x="3578810" y="414324"/>
                  </a:lnTo>
                  <a:lnTo>
                    <a:pt x="0" y="414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365411" bIns="-1" numCol="1" spcCol="1270" anchor="t" anchorCtr="0">
              <a:noAutofit/>
            </a:bodyPr>
            <a:lstStyle/>
            <a:p>
              <a:pPr marL="0" marR="0" lvl="0" indent="0" algn="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06C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Build Capacity</a:t>
              </a:r>
            </a:p>
          </p:txBody>
        </p:sp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xmlns="" id="{0AA490E1-D6DA-AE4B-9A10-3A4E83CB4FDD}"/>
                </a:ext>
              </a:extLst>
            </p:cNvPr>
            <p:cNvSpPr/>
            <p:nvPr/>
          </p:nvSpPr>
          <p:spPr>
            <a:xfrm>
              <a:off x="6770641" y="2147187"/>
              <a:ext cx="2063774" cy="3578810"/>
            </a:xfrm>
            <a:custGeom>
              <a:avLst/>
              <a:gdLst>
                <a:gd name="connsiteX0" fmla="*/ 0 w 2063774"/>
                <a:gd name="connsiteY0" fmla="*/ 0 h 3578810"/>
                <a:gd name="connsiteX1" fmla="*/ 2063774 w 2063774"/>
                <a:gd name="connsiteY1" fmla="*/ 0 h 3578810"/>
                <a:gd name="connsiteX2" fmla="*/ 2063774 w 2063774"/>
                <a:gd name="connsiteY2" fmla="*/ 3578810 h 3578810"/>
                <a:gd name="connsiteX3" fmla="*/ 0 w 2063774"/>
                <a:gd name="connsiteY3" fmla="*/ 3578810 h 3578810"/>
                <a:gd name="connsiteX4" fmla="*/ 0 w 2063774"/>
                <a:gd name="connsiteY4" fmla="*/ 0 h 357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774" h="3578810">
                  <a:moveTo>
                    <a:pt x="0" y="0"/>
                  </a:moveTo>
                  <a:lnTo>
                    <a:pt x="2063774" y="0"/>
                  </a:lnTo>
                  <a:lnTo>
                    <a:pt x="2063774" y="3578810"/>
                  </a:lnTo>
                  <a:lnTo>
                    <a:pt x="0" y="35788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365411" rIns="135128" bIns="135128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Researcher Training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Practitioner Training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Technical Assistance &amp; Outreach to the Field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Online Training Resources (J-TEC)</a:t>
              </a:r>
            </a:p>
          </p:txBody>
        </p:sp>
        <p:sp>
          <p:nvSpPr>
            <p:cNvPr id="14" name="Rectangle 13" descr="Head with gears">
              <a:extLst>
                <a:ext uri="{FF2B5EF4-FFF2-40B4-BE49-F238E27FC236}">
                  <a16:creationId xmlns:a16="http://schemas.microsoft.com/office/drawing/2014/main" xmlns="" id="{E83293CE-C5EE-774C-A609-B7CF16F2D10E}"/>
                </a:ext>
              </a:extLst>
            </p:cNvPr>
            <p:cNvSpPr/>
            <p:nvPr/>
          </p:nvSpPr>
          <p:spPr>
            <a:xfrm>
              <a:off x="6250812" y="1485983"/>
              <a:ext cx="828648" cy="828648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xmlns="" id="{0FA402AC-1BC7-944E-99E9-28F895786E9D}"/>
                </a:ext>
              </a:extLst>
            </p:cNvPr>
            <p:cNvSpPr/>
            <p:nvPr/>
          </p:nvSpPr>
          <p:spPr>
            <a:xfrm rot="16200000">
              <a:off x="7869735" y="3729430"/>
              <a:ext cx="3578810" cy="414324"/>
            </a:xfrm>
            <a:custGeom>
              <a:avLst/>
              <a:gdLst>
                <a:gd name="connsiteX0" fmla="*/ 0 w 3578810"/>
                <a:gd name="connsiteY0" fmla="*/ 0 h 414324"/>
                <a:gd name="connsiteX1" fmla="*/ 3578810 w 3578810"/>
                <a:gd name="connsiteY1" fmla="*/ 0 h 414324"/>
                <a:gd name="connsiteX2" fmla="*/ 3578810 w 3578810"/>
                <a:gd name="connsiteY2" fmla="*/ 414324 h 414324"/>
                <a:gd name="connsiteX3" fmla="*/ 0 w 3578810"/>
                <a:gd name="connsiteY3" fmla="*/ 414324 h 414324"/>
                <a:gd name="connsiteX4" fmla="*/ 0 w 3578810"/>
                <a:gd name="connsiteY4" fmla="*/ 0 h 41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8810" h="414324">
                  <a:moveTo>
                    <a:pt x="0" y="0"/>
                  </a:moveTo>
                  <a:lnTo>
                    <a:pt x="3578810" y="0"/>
                  </a:lnTo>
                  <a:lnTo>
                    <a:pt x="3578810" y="414324"/>
                  </a:lnTo>
                  <a:lnTo>
                    <a:pt x="0" y="414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365411" bIns="0" numCol="1" spcCol="1270" anchor="t" anchorCtr="0">
              <a:noAutofit/>
            </a:bodyPr>
            <a:lstStyle/>
            <a:p>
              <a:pPr marL="0" marR="0" lvl="0" indent="0" algn="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06C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Speed Science to Solutions</a:t>
              </a:r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xmlns="" id="{BE049D73-B0CF-D049-95BE-1EFE636DF7DA}"/>
                </a:ext>
              </a:extLst>
            </p:cNvPr>
            <p:cNvSpPr/>
            <p:nvPr/>
          </p:nvSpPr>
          <p:spPr>
            <a:xfrm>
              <a:off x="9797783" y="2147187"/>
              <a:ext cx="2063774" cy="3578810"/>
            </a:xfrm>
            <a:custGeom>
              <a:avLst/>
              <a:gdLst>
                <a:gd name="connsiteX0" fmla="*/ 0 w 2063774"/>
                <a:gd name="connsiteY0" fmla="*/ 0 h 3578810"/>
                <a:gd name="connsiteX1" fmla="*/ 2063774 w 2063774"/>
                <a:gd name="connsiteY1" fmla="*/ 0 h 3578810"/>
                <a:gd name="connsiteX2" fmla="*/ 2063774 w 2063774"/>
                <a:gd name="connsiteY2" fmla="*/ 3578810 h 3578810"/>
                <a:gd name="connsiteX3" fmla="*/ 0 w 2063774"/>
                <a:gd name="connsiteY3" fmla="*/ 3578810 h 3578810"/>
                <a:gd name="connsiteX4" fmla="*/ 0 w 2063774"/>
                <a:gd name="connsiteY4" fmla="*/ 0 h 357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774" h="3578810">
                  <a:moveTo>
                    <a:pt x="0" y="0"/>
                  </a:moveTo>
                  <a:lnTo>
                    <a:pt x="2063774" y="0"/>
                  </a:lnTo>
                  <a:lnTo>
                    <a:pt x="2063774" y="3578810"/>
                  </a:lnTo>
                  <a:lnTo>
                    <a:pt x="0" y="35788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365411" rIns="135128" bIns="135128" numCol="1" spcCol="1270" anchor="t" anchorCtr="0">
              <a:noAutofit/>
            </a:bodyPr>
            <a:lstStyle/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Steering Committee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Practitioner Board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rPr>
                <a:t>Outreach to Stakeholder Communities</a:t>
              </a:r>
            </a:p>
          </p:txBody>
        </p:sp>
        <p:sp>
          <p:nvSpPr>
            <p:cNvPr id="17" name="Rectangle 16" descr="Handshake">
              <a:extLst>
                <a:ext uri="{FF2B5EF4-FFF2-40B4-BE49-F238E27FC236}">
                  <a16:creationId xmlns:a16="http://schemas.microsoft.com/office/drawing/2014/main" xmlns="" id="{B1B4F9C3-8E43-8C47-8A18-CF9B895C6DEC}"/>
                </a:ext>
              </a:extLst>
            </p:cNvPr>
            <p:cNvSpPr/>
            <p:nvPr/>
          </p:nvSpPr>
          <p:spPr>
            <a:xfrm>
              <a:off x="9277955" y="1485983"/>
              <a:ext cx="828648" cy="828648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8629DDE-445F-DF41-93FC-075D080AFBB0}"/>
              </a:ext>
            </a:extLst>
          </p:cNvPr>
          <p:cNvSpPr txBox="1"/>
          <p:nvPr/>
        </p:nvSpPr>
        <p:spPr>
          <a:xfrm>
            <a:off x="1042075" y="1536051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82469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Research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9E71478-FF15-2A4A-A852-F272B605AEF6}"/>
              </a:ext>
            </a:extLst>
          </p:cNvPr>
          <p:cNvSpPr txBox="1"/>
          <p:nvPr/>
        </p:nvSpPr>
        <p:spPr>
          <a:xfrm>
            <a:off x="3989005" y="1536051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63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Dissemination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E3DD3E-BA6D-E64E-881A-F7321A7E74DC}"/>
              </a:ext>
            </a:extLst>
          </p:cNvPr>
          <p:cNvSpPr txBox="1"/>
          <p:nvPr/>
        </p:nvSpPr>
        <p:spPr>
          <a:xfrm>
            <a:off x="7113351" y="1322207"/>
            <a:ext cx="1373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B4E9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Training &amp;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6B4E9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Outreach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3F5018-5FC2-4F4D-86B1-7593474AFF29}"/>
              </a:ext>
            </a:extLst>
          </p:cNvPr>
          <p:cNvSpPr txBox="1"/>
          <p:nvPr/>
        </p:nvSpPr>
        <p:spPr>
          <a:xfrm>
            <a:off x="10107859" y="1310570"/>
            <a:ext cx="1579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7D11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Stakeholder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7D11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Engagement</a:t>
            </a:r>
          </a:p>
        </p:txBody>
      </p:sp>
      <p:sp>
        <p:nvSpPr>
          <p:cNvPr id="22" name="Arrow: Left-Right 23">
            <a:extLst>
              <a:ext uri="{FF2B5EF4-FFF2-40B4-BE49-F238E27FC236}">
                <a16:creationId xmlns:a16="http://schemas.microsoft.com/office/drawing/2014/main" xmlns="" id="{F8163544-8E55-A049-AE68-BEE7336ABA19}"/>
              </a:ext>
            </a:extLst>
          </p:cNvPr>
          <p:cNvSpPr/>
          <p:nvPr/>
        </p:nvSpPr>
        <p:spPr>
          <a:xfrm>
            <a:off x="959261" y="5498563"/>
            <a:ext cx="10713993" cy="7078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Crosscutting Foundation: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Collaborative Network of Researchers and Practitioners</a:t>
            </a:r>
          </a:p>
        </p:txBody>
      </p:sp>
      <p:pic>
        <p:nvPicPr>
          <p:cNvPr id="23" name="Graphic 22" descr="Social network">
            <a:extLst>
              <a:ext uri="{FF2B5EF4-FFF2-40B4-BE49-F238E27FC236}">
                <a16:creationId xmlns:a16="http://schemas.microsoft.com/office/drawing/2014/main" xmlns="" id="{7EF67BB7-C7F8-9946-BE5C-43B430A568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24077" y="5531293"/>
            <a:ext cx="635184" cy="6351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C97D35B-2390-F947-A12D-3B064FE58072}"/>
              </a:ext>
            </a:extLst>
          </p:cNvPr>
          <p:cNvSpPr/>
          <p:nvPr/>
        </p:nvSpPr>
        <p:spPr>
          <a:xfrm>
            <a:off x="324077" y="5538535"/>
            <a:ext cx="635184" cy="66791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867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E2A58E7E-85F3-4083-B419-22522B3F4BB4}"/>
              </a:ext>
            </a:extLst>
          </p:cNvPr>
          <p:cNvSpPr/>
          <p:nvPr/>
        </p:nvSpPr>
        <p:spPr>
          <a:xfrm>
            <a:off x="2069144" y="3203103"/>
            <a:ext cx="2233824" cy="800100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Coordination and Translation Center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7636037-798E-4C3F-88B5-149DF79832D6}"/>
              </a:ext>
            </a:extLst>
          </p:cNvPr>
          <p:cNvSpPr/>
          <p:nvPr/>
        </p:nvSpPr>
        <p:spPr>
          <a:xfrm>
            <a:off x="4507167" y="1695616"/>
            <a:ext cx="2572204" cy="878022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Steering Committee</a:t>
            </a:r>
          </a:p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Nickolas Zaller, Chair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xmlns="" id="{D95BEE39-B796-4E09-B0EB-3FD359B55382}"/>
              </a:ext>
            </a:extLst>
          </p:cNvPr>
          <p:cNvSpPr/>
          <p:nvPr/>
        </p:nvSpPr>
        <p:spPr>
          <a:xfrm>
            <a:off x="479229" y="2832262"/>
            <a:ext cx="1143239" cy="536570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Administrative Core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xmlns="" id="{BCD19419-2ABC-44AD-8291-B63B300D8ECA}"/>
              </a:ext>
            </a:extLst>
          </p:cNvPr>
          <p:cNvSpPr/>
          <p:nvPr/>
        </p:nvSpPr>
        <p:spPr>
          <a:xfrm>
            <a:off x="532676" y="5353799"/>
            <a:ext cx="1149341" cy="549193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Rapid Response &amp; Pilot Research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xmlns="" id="{0B1B0E5E-653D-4610-A425-5E4F70662222}"/>
              </a:ext>
            </a:extLst>
          </p:cNvPr>
          <p:cNvSpPr/>
          <p:nvPr/>
        </p:nvSpPr>
        <p:spPr>
          <a:xfrm>
            <a:off x="518937" y="4692576"/>
            <a:ext cx="1149341" cy="585847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and Translation Research Project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xmlns="" id="{47C3EF43-2923-40F3-A520-26293177C0CC}"/>
              </a:ext>
            </a:extLst>
          </p:cNvPr>
          <p:cNvSpPr/>
          <p:nvPr/>
        </p:nvSpPr>
        <p:spPr>
          <a:xfrm>
            <a:off x="511059" y="4096722"/>
            <a:ext cx="1149341" cy="528688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Education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xmlns="" id="{9AABD535-E94F-4FEB-B545-A5EA51F4CFD1}"/>
              </a:ext>
            </a:extLst>
          </p:cNvPr>
          <p:cNvSpPr/>
          <p:nvPr/>
        </p:nvSpPr>
        <p:spPr>
          <a:xfrm>
            <a:off x="488798" y="3427606"/>
            <a:ext cx="1149341" cy="592233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Dissemination and Stakeholder Engagement</a:t>
            </a: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xmlns="" id="{AAE72A36-14CB-491F-B9A3-6CA7807504D9}"/>
              </a:ext>
            </a:extLst>
          </p:cNvPr>
          <p:cNvSpPr/>
          <p:nvPr/>
        </p:nvSpPr>
        <p:spPr>
          <a:xfrm>
            <a:off x="10530393" y="2981688"/>
            <a:ext cx="1143239" cy="536570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Administrative Core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xmlns="" id="{F67777D4-5168-4FCC-BEAF-D01CF0B0A7BB}"/>
              </a:ext>
            </a:extLst>
          </p:cNvPr>
          <p:cNvSpPr/>
          <p:nvPr/>
        </p:nvSpPr>
        <p:spPr>
          <a:xfrm>
            <a:off x="10537933" y="5304786"/>
            <a:ext cx="1172387" cy="626610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Methodological Research</a:t>
            </a: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xmlns="" id="{C4796449-7E5D-4EE2-8277-D27A8ABA5018}"/>
              </a:ext>
            </a:extLst>
          </p:cNvPr>
          <p:cNvSpPr/>
          <p:nvPr/>
        </p:nvSpPr>
        <p:spPr>
          <a:xfrm>
            <a:off x="10545693" y="4413608"/>
            <a:ext cx="1143239" cy="725033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&amp; Practice Observational and Survey Research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8D675536-15C0-4375-A604-95082D749353}"/>
              </a:ext>
            </a:extLst>
          </p:cNvPr>
          <p:cNvSpPr/>
          <p:nvPr/>
        </p:nvSpPr>
        <p:spPr>
          <a:xfrm>
            <a:off x="10542371" y="3676301"/>
            <a:ext cx="1143239" cy="536570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and Analytics Support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276B1A39-26A6-4651-BE54-0161EA919BE2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5900009" y="4017950"/>
            <a:ext cx="1" cy="58553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xmlns="" id="{8CD8BCDA-2E4C-43EE-B4F7-4370BAFB6E92}"/>
              </a:ext>
            </a:extLst>
          </p:cNvPr>
          <p:cNvSpPr/>
          <p:nvPr/>
        </p:nvSpPr>
        <p:spPr>
          <a:xfrm>
            <a:off x="9235750" y="755985"/>
            <a:ext cx="1873802" cy="625046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NIH/NIDA Oversight Committees</a:t>
            </a: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xmlns="" id="{7C332566-B334-47BA-AC71-ECD5208D2035}"/>
              </a:ext>
            </a:extLst>
          </p:cNvPr>
          <p:cNvSpPr/>
          <p:nvPr/>
        </p:nvSpPr>
        <p:spPr>
          <a:xfrm>
            <a:off x="601992" y="726670"/>
            <a:ext cx="2160111" cy="491767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Federal Stakeholder Workgroup</a:t>
            </a: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xmlns="" id="{4B20ABCC-69F1-4010-9BF9-CF73C70454A7}"/>
              </a:ext>
            </a:extLst>
          </p:cNvPr>
          <p:cNvSpPr/>
          <p:nvPr/>
        </p:nvSpPr>
        <p:spPr>
          <a:xfrm>
            <a:off x="4170787" y="633891"/>
            <a:ext cx="3361220" cy="836345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NIDA </a:t>
            </a:r>
          </a:p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JCOIN Director, Program Officers, Science Officer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xmlns="" id="{DF2DF40F-8D1D-489C-8FA6-1AA5B846C347}"/>
              </a:ext>
            </a:extLst>
          </p:cNvPr>
          <p:cNvCxnSpPr>
            <a:cxnSpLocks/>
          </p:cNvCxnSpPr>
          <p:nvPr/>
        </p:nvCxnSpPr>
        <p:spPr>
          <a:xfrm>
            <a:off x="2769531" y="1037003"/>
            <a:ext cx="139382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xmlns="" id="{5B86D15A-988A-4EEE-8D8A-BDBF017CBB3E}"/>
              </a:ext>
            </a:extLst>
          </p:cNvPr>
          <p:cNvCxnSpPr>
            <a:cxnSpLocks/>
          </p:cNvCxnSpPr>
          <p:nvPr/>
        </p:nvCxnSpPr>
        <p:spPr>
          <a:xfrm>
            <a:off x="7289601" y="1049248"/>
            <a:ext cx="1925511" cy="327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894FB595-1FDB-42A9-A91E-0C3E7FC0049B}"/>
              </a:ext>
            </a:extLst>
          </p:cNvPr>
          <p:cNvCxnSpPr>
            <a:cxnSpLocks/>
          </p:cNvCxnSpPr>
          <p:nvPr/>
        </p:nvCxnSpPr>
        <p:spPr>
          <a:xfrm>
            <a:off x="5870263" y="1483710"/>
            <a:ext cx="0" cy="21970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xmlns="" id="{DF7864E9-40D5-48A6-9283-F8672181C2C4}"/>
              </a:ext>
            </a:extLst>
          </p:cNvPr>
          <p:cNvSpPr/>
          <p:nvPr/>
        </p:nvSpPr>
        <p:spPr>
          <a:xfrm>
            <a:off x="591508" y="1624171"/>
            <a:ext cx="2137784" cy="476460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Practitioner &amp; Stakeholder Board(s)</a:t>
            </a: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xmlns="" id="{B2264428-24C4-419F-BC86-5963BB1AFE9E}"/>
              </a:ext>
            </a:extLst>
          </p:cNvPr>
          <p:cNvSpPr/>
          <p:nvPr/>
        </p:nvSpPr>
        <p:spPr>
          <a:xfrm>
            <a:off x="7502662" y="3192219"/>
            <a:ext cx="2489069" cy="877273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Methodology and Advanced Analytics Resource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53617E-4E6D-46F1-97D3-87C499182D63}"/>
              </a:ext>
            </a:extLst>
          </p:cNvPr>
          <p:cNvSpPr txBox="1"/>
          <p:nvPr/>
        </p:nvSpPr>
        <p:spPr>
          <a:xfrm>
            <a:off x="1803676" y="70919"/>
            <a:ext cx="8422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Justice Community Opioid Innovation Network (JCOIN) Structure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F3D91F6-7262-4436-93CF-2A9D8432E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694640" y="4705531"/>
            <a:ext cx="704850" cy="8001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5B94BCD-ABB2-44C2-9F26-BC2F466A7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364" y="4713594"/>
            <a:ext cx="701101" cy="7986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F0E0E02-159F-4174-845D-33C463356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960" y="4700159"/>
            <a:ext cx="701101" cy="7986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E969667-F794-44D7-9274-D24E655E8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313985" y="4713594"/>
            <a:ext cx="701101" cy="7986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EA05277-263D-4807-9B67-A31B047A1188}"/>
              </a:ext>
            </a:extLst>
          </p:cNvPr>
          <p:cNvSpPr txBox="1"/>
          <p:nvPr/>
        </p:nvSpPr>
        <p:spPr>
          <a:xfrm>
            <a:off x="3510795" y="5626317"/>
            <a:ext cx="3712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Multisite Studies: </a:t>
            </a: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communities per Hub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A2A207B-B97D-40CF-B5A8-A4E1B3004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965" y="4887570"/>
            <a:ext cx="411636" cy="408587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750F3F2-C182-447F-914E-50BBB9A92F15}"/>
              </a:ext>
            </a:extLst>
          </p:cNvPr>
          <p:cNvSpPr/>
          <p:nvPr/>
        </p:nvSpPr>
        <p:spPr>
          <a:xfrm>
            <a:off x="7561655" y="4585680"/>
            <a:ext cx="1615418" cy="93998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Communities 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Justice + Behavioral Health  Organizations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9F3625ED-833A-4652-AB90-A0A8E1204B25}"/>
              </a:ext>
            </a:extLst>
          </p:cNvPr>
          <p:cNvCxnSpPr>
            <a:endCxn id="42" idx="0"/>
          </p:cNvCxnSpPr>
          <p:nvPr/>
        </p:nvCxnSpPr>
        <p:spPr>
          <a:xfrm flipH="1">
            <a:off x="7083783" y="4732894"/>
            <a:ext cx="490750" cy="1546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BF306414-2363-425D-93C4-59EE3306C581}"/>
              </a:ext>
            </a:extLst>
          </p:cNvPr>
          <p:cNvCxnSpPr>
            <a:cxnSpLocks/>
            <a:endCxn id="42" idx="2"/>
          </p:cNvCxnSpPr>
          <p:nvPr/>
        </p:nvCxnSpPr>
        <p:spPr>
          <a:xfrm flipH="1" flipV="1">
            <a:off x="7083783" y="5296157"/>
            <a:ext cx="490752" cy="1487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5 Points 3">
            <a:extLst>
              <a:ext uri="{FF2B5EF4-FFF2-40B4-BE49-F238E27FC236}">
                <a16:creationId xmlns:a16="http://schemas.microsoft.com/office/drawing/2014/main" xmlns="" id="{51AD066B-8D7E-41E4-9483-E52407068696}"/>
              </a:ext>
            </a:extLst>
          </p:cNvPr>
          <p:cNvSpPr/>
          <p:nvPr/>
        </p:nvSpPr>
        <p:spPr>
          <a:xfrm>
            <a:off x="240066" y="5475186"/>
            <a:ext cx="258551" cy="232394"/>
          </a:xfrm>
          <a:prstGeom prst="star5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Star: 5 Points 65">
            <a:extLst>
              <a:ext uri="{FF2B5EF4-FFF2-40B4-BE49-F238E27FC236}">
                <a16:creationId xmlns:a16="http://schemas.microsoft.com/office/drawing/2014/main" xmlns="" id="{8AAEA06C-CD99-4DCD-AFB9-CE0E52FF93AC}"/>
              </a:ext>
            </a:extLst>
          </p:cNvPr>
          <p:cNvSpPr/>
          <p:nvPr/>
        </p:nvSpPr>
        <p:spPr>
          <a:xfrm>
            <a:off x="243226" y="4810232"/>
            <a:ext cx="258551" cy="232394"/>
          </a:xfrm>
          <a:prstGeom prst="star5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Star: 5 Points 66">
            <a:extLst>
              <a:ext uri="{FF2B5EF4-FFF2-40B4-BE49-F238E27FC236}">
                <a16:creationId xmlns:a16="http://schemas.microsoft.com/office/drawing/2014/main" xmlns="" id="{F419C161-A804-49D5-8D4F-5D6586AFC7F1}"/>
              </a:ext>
            </a:extLst>
          </p:cNvPr>
          <p:cNvSpPr/>
          <p:nvPr/>
        </p:nvSpPr>
        <p:spPr>
          <a:xfrm>
            <a:off x="11710320" y="4593861"/>
            <a:ext cx="258551" cy="232394"/>
          </a:xfrm>
          <a:prstGeom prst="star5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Star: 5 Points 68">
            <a:extLst>
              <a:ext uri="{FF2B5EF4-FFF2-40B4-BE49-F238E27FC236}">
                <a16:creationId xmlns:a16="http://schemas.microsoft.com/office/drawing/2014/main" xmlns="" id="{080CB3BF-7C60-492B-87E3-78F75F3E6DDA}"/>
              </a:ext>
            </a:extLst>
          </p:cNvPr>
          <p:cNvSpPr/>
          <p:nvPr/>
        </p:nvSpPr>
        <p:spPr>
          <a:xfrm>
            <a:off x="11731762" y="5444717"/>
            <a:ext cx="258551" cy="232394"/>
          </a:xfrm>
          <a:prstGeom prst="star5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47BF29-68C3-4092-AFAB-22773E5AFA6D}"/>
              </a:ext>
            </a:extLst>
          </p:cNvPr>
          <p:cNvSpPr txBox="1"/>
          <p:nvPr/>
        </p:nvSpPr>
        <p:spPr>
          <a:xfrm>
            <a:off x="8889560" y="6233032"/>
            <a:ext cx="230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projects</a:t>
            </a:r>
          </a:p>
        </p:txBody>
      </p:sp>
      <p:sp>
        <p:nvSpPr>
          <p:cNvPr id="71" name="Star: 5 Points 70">
            <a:extLst>
              <a:ext uri="{FF2B5EF4-FFF2-40B4-BE49-F238E27FC236}">
                <a16:creationId xmlns:a16="http://schemas.microsoft.com/office/drawing/2014/main" xmlns="" id="{9B208E12-AD96-4B1E-AD8E-9375A77C9226}"/>
              </a:ext>
            </a:extLst>
          </p:cNvPr>
          <p:cNvSpPr/>
          <p:nvPr/>
        </p:nvSpPr>
        <p:spPr>
          <a:xfrm>
            <a:off x="220678" y="4221933"/>
            <a:ext cx="258551" cy="232394"/>
          </a:xfrm>
          <a:prstGeom prst="star5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3EF2D76B-B391-4092-B666-07500A00C7DB}"/>
              </a:ext>
            </a:extLst>
          </p:cNvPr>
          <p:cNvCxnSpPr>
            <a:cxnSpLocks/>
          </p:cNvCxnSpPr>
          <p:nvPr/>
        </p:nvCxnSpPr>
        <p:spPr>
          <a:xfrm>
            <a:off x="329960" y="1862401"/>
            <a:ext cx="0" cy="1861321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7BA8CD8-30B3-458E-85D7-7FEF37141C36}"/>
              </a:ext>
            </a:extLst>
          </p:cNvPr>
          <p:cNvCxnSpPr>
            <a:cxnSpLocks/>
          </p:cNvCxnSpPr>
          <p:nvPr/>
        </p:nvCxnSpPr>
        <p:spPr>
          <a:xfrm>
            <a:off x="339586" y="1832313"/>
            <a:ext cx="262406" cy="5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A47B584-DB64-4273-9829-05625E079286}"/>
              </a:ext>
            </a:extLst>
          </p:cNvPr>
          <p:cNvCxnSpPr/>
          <p:nvPr/>
        </p:nvCxnSpPr>
        <p:spPr>
          <a:xfrm>
            <a:off x="317518" y="3723722"/>
            <a:ext cx="1810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DCDB1D5B-9D81-4033-9313-1ADBDA13D26F}"/>
              </a:ext>
            </a:extLst>
          </p:cNvPr>
          <p:cNvGrpSpPr/>
          <p:nvPr/>
        </p:nvGrpSpPr>
        <p:grpSpPr>
          <a:xfrm>
            <a:off x="4569645" y="3207069"/>
            <a:ext cx="2660729" cy="810881"/>
            <a:chOff x="4323845" y="3207069"/>
            <a:chExt cx="2660729" cy="81088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9929E8B3-CFCE-486E-95CE-1C604AB7C175}"/>
                </a:ext>
              </a:extLst>
            </p:cNvPr>
            <p:cNvGrpSpPr/>
            <p:nvPr/>
          </p:nvGrpSpPr>
          <p:grpSpPr>
            <a:xfrm>
              <a:off x="4376129" y="3249771"/>
              <a:ext cx="2535796" cy="689368"/>
              <a:chOff x="4376129" y="3249771"/>
              <a:chExt cx="2535796" cy="689368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3169F438-25BB-4173-949D-611E8489FED8}"/>
                  </a:ext>
                </a:extLst>
              </p:cNvPr>
              <p:cNvGrpSpPr/>
              <p:nvPr/>
            </p:nvGrpSpPr>
            <p:grpSpPr>
              <a:xfrm>
                <a:off x="4376129" y="3249771"/>
                <a:ext cx="2535796" cy="689368"/>
                <a:chOff x="4376129" y="3249771"/>
                <a:chExt cx="2535796" cy="689368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xmlns="" id="{640F7A33-7D97-4A0F-9AC8-631C4E93B1CE}"/>
                    </a:ext>
                  </a:extLst>
                </p:cNvPr>
                <p:cNvGrpSpPr/>
                <p:nvPr/>
              </p:nvGrpSpPr>
              <p:grpSpPr>
                <a:xfrm>
                  <a:off x="4376129" y="3249771"/>
                  <a:ext cx="2532991" cy="338338"/>
                  <a:chOff x="4376129" y="3249771"/>
                  <a:chExt cx="2532991" cy="338338"/>
                </a:xfrm>
              </p:grpSpPr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xmlns="" id="{FB53C78C-3400-42DB-8D5F-4CF4B4491782}"/>
                      </a:ext>
                    </a:extLst>
                  </p:cNvPr>
                  <p:cNvSpPr/>
                  <p:nvPr/>
                </p:nvSpPr>
                <p:spPr>
                  <a:xfrm>
                    <a:off x="4376129" y="3249771"/>
                    <a:ext cx="498032" cy="338338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Rectangle: Rounded Corners 94">
                    <a:extLst>
                      <a:ext uri="{FF2B5EF4-FFF2-40B4-BE49-F238E27FC236}">
                        <a16:creationId xmlns:a16="http://schemas.microsoft.com/office/drawing/2014/main" xmlns="" id="{B8BCA8F7-DA32-498C-8FF4-FAA377516D34}"/>
                      </a:ext>
                    </a:extLst>
                  </p:cNvPr>
                  <p:cNvSpPr/>
                  <p:nvPr/>
                </p:nvSpPr>
                <p:spPr>
                  <a:xfrm>
                    <a:off x="4891533" y="3249771"/>
                    <a:ext cx="498032" cy="338338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Rectangle: Rounded Corners 96">
                    <a:extLst>
                      <a:ext uri="{FF2B5EF4-FFF2-40B4-BE49-F238E27FC236}">
                        <a16:creationId xmlns:a16="http://schemas.microsoft.com/office/drawing/2014/main" xmlns="" id="{A9D4B24F-2E39-4796-AC31-831AB7097F2F}"/>
                      </a:ext>
                    </a:extLst>
                  </p:cNvPr>
                  <p:cNvSpPr/>
                  <p:nvPr/>
                </p:nvSpPr>
                <p:spPr>
                  <a:xfrm>
                    <a:off x="6411088" y="3249771"/>
                    <a:ext cx="498032" cy="338338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Rectangle: Rounded Corners 97">
                    <a:extLst>
                      <a:ext uri="{FF2B5EF4-FFF2-40B4-BE49-F238E27FC236}">
                        <a16:creationId xmlns:a16="http://schemas.microsoft.com/office/drawing/2014/main" xmlns="" id="{F35C787D-44D3-4E3D-A626-E06F33285B75}"/>
                      </a:ext>
                    </a:extLst>
                  </p:cNvPr>
                  <p:cNvSpPr/>
                  <p:nvPr/>
                </p:nvSpPr>
                <p:spPr>
                  <a:xfrm>
                    <a:off x="5398754" y="3249771"/>
                    <a:ext cx="498032" cy="338338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Rectangle: Rounded Corners 98">
                    <a:extLst>
                      <a:ext uri="{FF2B5EF4-FFF2-40B4-BE49-F238E27FC236}">
                        <a16:creationId xmlns:a16="http://schemas.microsoft.com/office/drawing/2014/main" xmlns="" id="{D34A9031-6221-44F9-9A02-194474B8DC25}"/>
                      </a:ext>
                    </a:extLst>
                  </p:cNvPr>
                  <p:cNvSpPr/>
                  <p:nvPr/>
                </p:nvSpPr>
                <p:spPr>
                  <a:xfrm>
                    <a:off x="5912541" y="3249771"/>
                    <a:ext cx="498032" cy="338338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xmlns="" id="{88B342B0-B71C-41B3-8273-2D22647FB566}"/>
                    </a:ext>
                  </a:extLst>
                </p:cNvPr>
                <p:cNvGrpSpPr/>
                <p:nvPr/>
              </p:nvGrpSpPr>
              <p:grpSpPr>
                <a:xfrm>
                  <a:off x="4378934" y="3600801"/>
                  <a:ext cx="2532991" cy="338338"/>
                  <a:chOff x="4376129" y="3234531"/>
                  <a:chExt cx="2532991" cy="338338"/>
                </a:xfrm>
              </p:grpSpPr>
              <p:sp>
                <p:nvSpPr>
                  <p:cNvPr id="101" name="Rectangle: Rounded Corners 100">
                    <a:extLst>
                      <a:ext uri="{FF2B5EF4-FFF2-40B4-BE49-F238E27FC236}">
                        <a16:creationId xmlns:a16="http://schemas.microsoft.com/office/drawing/2014/main" xmlns="" id="{D6DE656E-1FF7-437A-A83A-B3B904D3795B}"/>
                      </a:ext>
                    </a:extLst>
                  </p:cNvPr>
                  <p:cNvSpPr/>
                  <p:nvPr/>
                </p:nvSpPr>
                <p:spPr>
                  <a:xfrm>
                    <a:off x="4376129" y="3234531"/>
                    <a:ext cx="498032" cy="338338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Rectangle: Rounded Corners 101">
                    <a:extLst>
                      <a:ext uri="{FF2B5EF4-FFF2-40B4-BE49-F238E27FC236}">
                        <a16:creationId xmlns:a16="http://schemas.microsoft.com/office/drawing/2014/main" xmlns="" id="{891DF6DB-6AA6-4BD4-B3C2-C1D13E18010A}"/>
                      </a:ext>
                    </a:extLst>
                  </p:cNvPr>
                  <p:cNvSpPr/>
                  <p:nvPr/>
                </p:nvSpPr>
                <p:spPr>
                  <a:xfrm>
                    <a:off x="4891533" y="3234531"/>
                    <a:ext cx="498032" cy="338338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Rectangle: Rounded Corners 102">
                    <a:extLst>
                      <a:ext uri="{FF2B5EF4-FFF2-40B4-BE49-F238E27FC236}">
                        <a16:creationId xmlns:a16="http://schemas.microsoft.com/office/drawing/2014/main" xmlns="" id="{9ED7ECCC-52DD-4D9A-9ACD-C3DEF00BF3BB}"/>
                      </a:ext>
                    </a:extLst>
                  </p:cNvPr>
                  <p:cNvSpPr/>
                  <p:nvPr/>
                </p:nvSpPr>
                <p:spPr>
                  <a:xfrm>
                    <a:off x="6411088" y="3234531"/>
                    <a:ext cx="498032" cy="338338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Rectangle: Rounded Corners 103">
                    <a:extLst>
                      <a:ext uri="{FF2B5EF4-FFF2-40B4-BE49-F238E27FC236}">
                        <a16:creationId xmlns:a16="http://schemas.microsoft.com/office/drawing/2014/main" xmlns="" id="{C62182CD-5101-43CE-AA14-0523DC46E84A}"/>
                      </a:ext>
                    </a:extLst>
                  </p:cNvPr>
                  <p:cNvSpPr/>
                  <p:nvPr/>
                </p:nvSpPr>
                <p:spPr>
                  <a:xfrm>
                    <a:off x="5398754" y="3234531"/>
                    <a:ext cx="498032" cy="338338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Rectangle: Rounded Corners 104">
                    <a:extLst>
                      <a:ext uri="{FF2B5EF4-FFF2-40B4-BE49-F238E27FC236}">
                        <a16:creationId xmlns:a16="http://schemas.microsoft.com/office/drawing/2014/main" xmlns="" id="{BF03FF8F-DA36-4654-9606-35D2E5A1C8B4}"/>
                      </a:ext>
                    </a:extLst>
                  </p:cNvPr>
                  <p:cNvSpPr/>
                  <p:nvPr/>
                </p:nvSpPr>
                <p:spPr>
                  <a:xfrm>
                    <a:off x="5912541" y="3234531"/>
                    <a:ext cx="498032" cy="338338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254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FA3B1D07-4E92-4054-B501-FF5A4231125B}"/>
                  </a:ext>
                </a:extLst>
              </p:cNvPr>
              <p:cNvSpPr/>
              <p:nvPr/>
            </p:nvSpPr>
            <p:spPr>
              <a:xfrm>
                <a:off x="4777026" y="3423444"/>
                <a:ext cx="1694874" cy="359419"/>
              </a:xfrm>
              <a:prstGeom prst="rect">
                <a:avLst/>
              </a:prstGeom>
              <a:solidFill>
                <a:srgbClr val="00B0F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Research Hubs</a:t>
                </a:r>
              </a:p>
            </p:txBody>
          </p:sp>
        </p:grp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50D59625-93AA-4424-BBD5-CE920F8B5BEC}"/>
                </a:ext>
              </a:extLst>
            </p:cNvPr>
            <p:cNvSpPr/>
            <p:nvPr/>
          </p:nvSpPr>
          <p:spPr>
            <a:xfrm>
              <a:off x="4323845" y="3207069"/>
              <a:ext cx="2660729" cy="810881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Right Bracket 49">
            <a:extLst>
              <a:ext uri="{FF2B5EF4-FFF2-40B4-BE49-F238E27FC236}">
                <a16:creationId xmlns:a16="http://schemas.microsoft.com/office/drawing/2014/main" xmlns="" id="{7F65C837-1D67-411C-900B-028F85BA210F}"/>
              </a:ext>
            </a:extLst>
          </p:cNvPr>
          <p:cNvSpPr/>
          <p:nvPr/>
        </p:nvSpPr>
        <p:spPr>
          <a:xfrm>
            <a:off x="1643857" y="2761278"/>
            <a:ext cx="173122" cy="3883567"/>
          </a:xfrm>
          <a:prstGeom prst="righ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15345EAD-B0C7-4FCF-9B9F-322A91F79F8D}"/>
              </a:ext>
            </a:extLst>
          </p:cNvPr>
          <p:cNvCxnSpPr/>
          <p:nvPr/>
        </p:nvCxnSpPr>
        <p:spPr>
          <a:xfrm>
            <a:off x="1816978" y="3588109"/>
            <a:ext cx="252166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2467312C-9254-4CAC-9A5E-DAE39089B836}"/>
              </a:ext>
            </a:extLst>
          </p:cNvPr>
          <p:cNvCxnSpPr>
            <a:cxnSpLocks/>
          </p:cNvCxnSpPr>
          <p:nvPr/>
        </p:nvCxnSpPr>
        <p:spPr>
          <a:xfrm>
            <a:off x="10015778" y="3660887"/>
            <a:ext cx="43581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ight Bracket 120">
            <a:extLst>
              <a:ext uri="{FF2B5EF4-FFF2-40B4-BE49-F238E27FC236}">
                <a16:creationId xmlns:a16="http://schemas.microsoft.com/office/drawing/2014/main" xmlns="" id="{4A986C48-41AF-4C17-9A29-F24ED274B5EB}"/>
              </a:ext>
            </a:extLst>
          </p:cNvPr>
          <p:cNvSpPr/>
          <p:nvPr/>
        </p:nvSpPr>
        <p:spPr>
          <a:xfrm flipH="1" flipV="1">
            <a:off x="10451588" y="2852479"/>
            <a:ext cx="135683" cy="3249536"/>
          </a:xfrm>
          <a:prstGeom prst="righ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1C84CA1A-DB35-4F8C-A5B4-EA547601F222}"/>
              </a:ext>
            </a:extLst>
          </p:cNvPr>
          <p:cNvGrpSpPr/>
          <p:nvPr/>
        </p:nvGrpSpPr>
        <p:grpSpPr>
          <a:xfrm>
            <a:off x="7460819" y="1801965"/>
            <a:ext cx="1166847" cy="663345"/>
            <a:chOff x="6998108" y="1806657"/>
            <a:chExt cx="1166847" cy="663345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A2B2304D-1204-4D85-854C-C79CBD055D71}"/>
                </a:ext>
              </a:extLst>
            </p:cNvPr>
            <p:cNvGrpSpPr/>
            <p:nvPr/>
          </p:nvGrpSpPr>
          <p:grpSpPr>
            <a:xfrm>
              <a:off x="6998108" y="1806657"/>
              <a:ext cx="1166847" cy="663345"/>
              <a:chOff x="6998108" y="1806657"/>
              <a:chExt cx="1166847" cy="663345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xmlns="" id="{51185BB0-B326-4816-8BB7-38A2B4F662C6}"/>
                  </a:ext>
                </a:extLst>
              </p:cNvPr>
              <p:cNvSpPr/>
              <p:nvPr/>
            </p:nvSpPr>
            <p:spPr>
              <a:xfrm>
                <a:off x="7077546" y="1850124"/>
                <a:ext cx="338325" cy="274982"/>
              </a:xfrm>
              <a:prstGeom prst="roundRect">
                <a:avLst/>
              </a:prstGeom>
              <a:solidFill>
                <a:srgbClr val="00206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xmlns="" id="{919B9C68-D35F-4E25-87E3-51B34DE0114C}"/>
                  </a:ext>
                </a:extLst>
              </p:cNvPr>
              <p:cNvSpPr/>
              <p:nvPr/>
            </p:nvSpPr>
            <p:spPr>
              <a:xfrm>
                <a:off x="7072585" y="2150283"/>
                <a:ext cx="338325" cy="274982"/>
              </a:xfrm>
              <a:prstGeom prst="roundRect">
                <a:avLst/>
              </a:prstGeom>
              <a:solidFill>
                <a:srgbClr val="00206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xmlns="" id="{C9B6933A-3508-4F3D-A5EB-8F13651C7AEA}"/>
                  </a:ext>
                </a:extLst>
              </p:cNvPr>
              <p:cNvSpPr/>
              <p:nvPr/>
            </p:nvSpPr>
            <p:spPr>
              <a:xfrm>
                <a:off x="7412370" y="1850124"/>
                <a:ext cx="338325" cy="274982"/>
              </a:xfrm>
              <a:prstGeom prst="roundRect">
                <a:avLst/>
              </a:prstGeom>
              <a:solidFill>
                <a:srgbClr val="00206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xmlns="" id="{4587A455-D0D1-45F2-ABA6-33FAC458DBED}"/>
                  </a:ext>
                </a:extLst>
              </p:cNvPr>
              <p:cNvSpPr/>
              <p:nvPr/>
            </p:nvSpPr>
            <p:spPr>
              <a:xfrm>
                <a:off x="7412370" y="2151138"/>
                <a:ext cx="338325" cy="274982"/>
              </a:xfrm>
              <a:prstGeom prst="roundRect">
                <a:avLst/>
              </a:prstGeom>
              <a:solidFill>
                <a:srgbClr val="00206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xmlns="" id="{D3E1A78C-BCB7-478D-B986-79D63EB228F1}"/>
                  </a:ext>
                </a:extLst>
              </p:cNvPr>
              <p:cNvSpPr/>
              <p:nvPr/>
            </p:nvSpPr>
            <p:spPr>
              <a:xfrm>
                <a:off x="7747194" y="2149134"/>
                <a:ext cx="338325" cy="274982"/>
              </a:xfrm>
              <a:prstGeom prst="roundRect">
                <a:avLst/>
              </a:prstGeom>
              <a:solidFill>
                <a:srgbClr val="00206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: Rounded Corners 127">
                <a:extLst>
                  <a:ext uri="{FF2B5EF4-FFF2-40B4-BE49-F238E27FC236}">
                    <a16:creationId xmlns:a16="http://schemas.microsoft.com/office/drawing/2014/main" xmlns="" id="{9C5DE39D-9207-49A9-B23C-E23793A683C3}"/>
                  </a:ext>
                </a:extLst>
              </p:cNvPr>
              <p:cNvSpPr/>
              <p:nvPr/>
            </p:nvSpPr>
            <p:spPr>
              <a:xfrm>
                <a:off x="7747194" y="1846665"/>
                <a:ext cx="338325" cy="274982"/>
              </a:xfrm>
              <a:prstGeom prst="roundRect">
                <a:avLst/>
              </a:prstGeom>
              <a:solidFill>
                <a:srgbClr val="00206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xmlns="" id="{293FE6C2-B01A-4EDB-95A4-0F98264A76A8}"/>
                  </a:ext>
                </a:extLst>
              </p:cNvPr>
              <p:cNvSpPr/>
              <p:nvPr/>
            </p:nvSpPr>
            <p:spPr>
              <a:xfrm>
                <a:off x="6998108" y="1806657"/>
                <a:ext cx="1166847" cy="663345"/>
              </a:xfrm>
              <a:prstGeom prst="roundRect">
                <a:avLst/>
              </a:prstGeom>
              <a:noFill/>
              <a:ln w="254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xmlns="" id="{DDFCCCEE-0E0D-423E-BE5F-CB746FF506E4}"/>
                </a:ext>
              </a:extLst>
            </p:cNvPr>
            <p:cNvSpPr/>
            <p:nvPr/>
          </p:nvSpPr>
          <p:spPr>
            <a:xfrm>
              <a:off x="7022656" y="2020660"/>
              <a:ext cx="1132467" cy="274982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Workgroups</a:t>
              </a:r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xmlns="" id="{24A69BA0-E84F-43B3-BF8B-F1BD29D57B13}"/>
              </a:ext>
            </a:extLst>
          </p:cNvPr>
          <p:cNvCxnSpPr>
            <a:cxnSpLocks/>
            <a:endCxn id="108" idx="1"/>
          </p:cNvCxnSpPr>
          <p:nvPr/>
        </p:nvCxnSpPr>
        <p:spPr>
          <a:xfrm>
            <a:off x="7061915" y="2133637"/>
            <a:ext cx="39890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3C7C0F95-BE2F-4F55-BAA8-E869798DDA60}"/>
              </a:ext>
            </a:extLst>
          </p:cNvPr>
          <p:cNvGrpSpPr/>
          <p:nvPr/>
        </p:nvGrpSpPr>
        <p:grpSpPr>
          <a:xfrm>
            <a:off x="3431458" y="2559557"/>
            <a:ext cx="5073445" cy="632662"/>
            <a:chOff x="3431458" y="2559557"/>
            <a:chExt cx="5073445" cy="632662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xmlns="" id="{333CE6BC-9F4C-488A-B7A7-EA3428775966}"/>
                </a:ext>
              </a:extLst>
            </p:cNvPr>
            <p:cNvCxnSpPr/>
            <p:nvPr/>
          </p:nvCxnSpPr>
          <p:spPr>
            <a:xfrm>
              <a:off x="3431458" y="2981688"/>
              <a:ext cx="507344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xmlns="" id="{3319B154-F603-406A-A8EB-1B15A6751B4E}"/>
                </a:ext>
              </a:extLst>
            </p:cNvPr>
            <p:cNvCxnSpPr/>
            <p:nvPr/>
          </p:nvCxnSpPr>
          <p:spPr>
            <a:xfrm>
              <a:off x="5870263" y="2559557"/>
              <a:ext cx="0" cy="4221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xmlns="" id="{8777455A-8C4F-4B4C-9478-8D07681471E2}"/>
                </a:ext>
              </a:extLst>
            </p:cNvPr>
            <p:cNvCxnSpPr/>
            <p:nvPr/>
          </p:nvCxnSpPr>
          <p:spPr>
            <a:xfrm>
              <a:off x="3431458" y="2981688"/>
              <a:ext cx="0" cy="2105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xmlns="" id="{9B8ACA20-9087-4B27-835D-22F2EFDCC846}"/>
                </a:ext>
              </a:extLst>
            </p:cNvPr>
            <p:cNvCxnSpPr/>
            <p:nvPr/>
          </p:nvCxnSpPr>
          <p:spPr>
            <a:xfrm>
              <a:off x="8504903" y="2981687"/>
              <a:ext cx="0" cy="2105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xmlns="" id="{7C1CC5A5-918A-4C86-869D-379A6DF5649E}"/>
                </a:ext>
              </a:extLst>
            </p:cNvPr>
            <p:cNvCxnSpPr/>
            <p:nvPr/>
          </p:nvCxnSpPr>
          <p:spPr>
            <a:xfrm>
              <a:off x="5870263" y="2964407"/>
              <a:ext cx="0" cy="2105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Star: 5 Points 91">
            <a:extLst>
              <a:ext uri="{FF2B5EF4-FFF2-40B4-BE49-F238E27FC236}">
                <a16:creationId xmlns:a16="http://schemas.microsoft.com/office/drawing/2014/main" xmlns="" id="{EA50D1BD-42F8-4120-8B01-80314F4C24CD}"/>
              </a:ext>
            </a:extLst>
          </p:cNvPr>
          <p:cNvSpPr/>
          <p:nvPr/>
        </p:nvSpPr>
        <p:spPr>
          <a:xfrm>
            <a:off x="4870945" y="3418940"/>
            <a:ext cx="291475" cy="264170"/>
          </a:xfrm>
          <a:prstGeom prst="star5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9A244085-2CF6-4140-B903-75933DA8A3AA}"/>
              </a:ext>
            </a:extLst>
          </p:cNvPr>
          <p:cNvSpPr/>
          <p:nvPr/>
        </p:nvSpPr>
        <p:spPr>
          <a:xfrm>
            <a:off x="526427" y="5988876"/>
            <a:ext cx="1168719" cy="549193"/>
          </a:xfrm>
          <a:custGeom>
            <a:avLst/>
            <a:gdLst>
              <a:gd name="connsiteX0" fmla="*/ 0 w 798238"/>
              <a:gd name="connsiteY0" fmla="*/ 53216 h 532159"/>
              <a:gd name="connsiteX1" fmla="*/ 53216 w 798238"/>
              <a:gd name="connsiteY1" fmla="*/ 0 h 532159"/>
              <a:gd name="connsiteX2" fmla="*/ 745022 w 798238"/>
              <a:gd name="connsiteY2" fmla="*/ 0 h 532159"/>
              <a:gd name="connsiteX3" fmla="*/ 798238 w 798238"/>
              <a:gd name="connsiteY3" fmla="*/ 53216 h 532159"/>
              <a:gd name="connsiteX4" fmla="*/ 798238 w 798238"/>
              <a:gd name="connsiteY4" fmla="*/ 478943 h 532159"/>
              <a:gd name="connsiteX5" fmla="*/ 745022 w 798238"/>
              <a:gd name="connsiteY5" fmla="*/ 532159 h 532159"/>
              <a:gd name="connsiteX6" fmla="*/ 53216 w 798238"/>
              <a:gd name="connsiteY6" fmla="*/ 532159 h 532159"/>
              <a:gd name="connsiteX7" fmla="*/ 0 w 798238"/>
              <a:gd name="connsiteY7" fmla="*/ 478943 h 532159"/>
              <a:gd name="connsiteX8" fmla="*/ 0 w 798238"/>
              <a:gd name="connsiteY8" fmla="*/ 53216 h 5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38" h="532159">
                <a:moveTo>
                  <a:pt x="0" y="53216"/>
                </a:moveTo>
                <a:cubicBezTo>
                  <a:pt x="0" y="23826"/>
                  <a:pt x="23826" y="0"/>
                  <a:pt x="53216" y="0"/>
                </a:cubicBezTo>
                <a:lnTo>
                  <a:pt x="745022" y="0"/>
                </a:lnTo>
                <a:cubicBezTo>
                  <a:pt x="774412" y="0"/>
                  <a:pt x="798238" y="23826"/>
                  <a:pt x="798238" y="53216"/>
                </a:cubicBezTo>
                <a:lnTo>
                  <a:pt x="798238" y="478943"/>
                </a:lnTo>
                <a:cubicBezTo>
                  <a:pt x="798238" y="508333"/>
                  <a:pt x="774412" y="532159"/>
                  <a:pt x="745022" y="532159"/>
                </a:cubicBezTo>
                <a:lnTo>
                  <a:pt x="53216" y="532159"/>
                </a:lnTo>
                <a:cubicBezTo>
                  <a:pt x="23826" y="532159"/>
                  <a:pt x="0" y="508333"/>
                  <a:pt x="0" y="478943"/>
                </a:cubicBezTo>
                <a:lnTo>
                  <a:pt x="0" y="5321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686" tIns="53686" rIns="53686" bIns="53686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Stakeholder Resource*</a:t>
            </a:r>
          </a:p>
        </p:txBody>
      </p:sp>
      <p:sp>
        <p:nvSpPr>
          <p:cNvPr id="85" name="Star: 5 Points 84">
            <a:extLst>
              <a:ext uri="{FF2B5EF4-FFF2-40B4-BE49-F238E27FC236}">
                <a16:creationId xmlns:a16="http://schemas.microsoft.com/office/drawing/2014/main" xmlns="" id="{1DD08351-F105-4B28-ABE6-AC52DA4D8385}"/>
              </a:ext>
            </a:extLst>
          </p:cNvPr>
          <p:cNvSpPr/>
          <p:nvPr/>
        </p:nvSpPr>
        <p:spPr>
          <a:xfrm>
            <a:off x="8671339" y="6280589"/>
            <a:ext cx="258551" cy="232394"/>
          </a:xfrm>
          <a:prstGeom prst="star5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B53FDDB1-0E23-4FE4-9276-3BA794334972}"/>
              </a:ext>
            </a:extLst>
          </p:cNvPr>
          <p:cNvSpPr txBox="1"/>
          <p:nvPr/>
        </p:nvSpPr>
        <p:spPr>
          <a:xfrm>
            <a:off x="0" y="6604266"/>
            <a:ext cx="3150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*With support from the Bureau of Justice Assistance</a:t>
            </a:r>
          </a:p>
        </p:txBody>
      </p:sp>
    </p:spTree>
    <p:extLst>
      <p:ext uri="{BB962C8B-B14F-4D97-AF65-F5344CB8AC3E}">
        <p14:creationId xmlns:p14="http://schemas.microsoft.com/office/powerpoint/2010/main" val="1415397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B2D83-2F6A-EE49-BF2D-A9B2CEF9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Coordination and Translation Center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3482341C-5BD3-8E47-86A9-830CC53CBF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490583"/>
              </p:ext>
            </p:extLst>
          </p:nvPr>
        </p:nvGraphicFramePr>
        <p:xfrm>
          <a:off x="105508" y="0"/>
          <a:ext cx="1185507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424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B9E11B-4D06-4360-B9FB-3BEC43FB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33" y="108346"/>
            <a:ext cx="10922235" cy="10118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/>
                </a:solidFill>
              </a:rPr>
              <a:t>Build Capacity: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/>
              <a:t>Learning Experiences to Advance Practice (LEAP)</a:t>
            </a:r>
          </a:p>
        </p:txBody>
      </p:sp>
      <p:sp>
        <p:nvSpPr>
          <p:cNvPr id="5" name="Rectangle 4" descr="Head with gears">
            <a:extLst>
              <a:ext uri="{FF2B5EF4-FFF2-40B4-BE49-F238E27FC236}">
                <a16:creationId xmlns:a16="http://schemas.microsoft.com/office/drawing/2014/main" xmlns="" id="{B8687ED3-961D-4D49-9E3B-961DE8CA132C}"/>
              </a:ext>
            </a:extLst>
          </p:cNvPr>
          <p:cNvSpPr/>
          <p:nvPr/>
        </p:nvSpPr>
        <p:spPr>
          <a:xfrm>
            <a:off x="181285" y="199925"/>
            <a:ext cx="828648" cy="82864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76C692-B193-4790-99CC-8035DA559112}"/>
              </a:ext>
            </a:extLst>
          </p:cNvPr>
          <p:cNvSpPr txBox="1"/>
          <p:nvPr/>
        </p:nvSpPr>
        <p:spPr>
          <a:xfrm>
            <a:off x="3316406" y="6400698"/>
            <a:ext cx="786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Questions to Warren Ferguson (Warren.Ferguson@umassmemorial.org)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8B65F94B-B616-469E-8931-9F71CE0E1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85" y="1369029"/>
            <a:ext cx="5869615" cy="4588219"/>
          </a:xfrm>
        </p:spPr>
        <p:txBody>
          <a:bodyPr>
            <a:normAutofit/>
          </a:bodyPr>
          <a:lstStyle/>
          <a:p>
            <a:r>
              <a:rPr lang="en-US" dirty="0"/>
              <a:t>Scholar Track (1 year)</a:t>
            </a:r>
          </a:p>
          <a:p>
            <a:r>
              <a:rPr lang="en-US" dirty="0"/>
              <a:t>Investigator Track (2 years)</a:t>
            </a:r>
          </a:p>
          <a:p>
            <a:r>
              <a:rPr lang="en-US" dirty="0"/>
              <a:t>Multidisciplinary Training Cohort</a:t>
            </a:r>
          </a:p>
          <a:p>
            <a:r>
              <a:rPr lang="en-US" dirty="0"/>
              <a:t>Now Recruiting! </a:t>
            </a:r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E9FBFCBD-E7CD-4CA7-BFE5-6E7A47939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69" y="1313664"/>
            <a:ext cx="5699999" cy="4783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4664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>
            <a:extLst>
              <a:ext uri="{FF2B5EF4-FFF2-40B4-BE49-F238E27FC236}">
                <a16:creationId xmlns:a16="http://schemas.microsoft.com/office/drawing/2014/main" xmlns="" id="{8B65F94B-B616-469E-8931-9F71CE0E1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85" y="1369029"/>
            <a:ext cx="5869615" cy="4588219"/>
          </a:xfrm>
        </p:spPr>
        <p:txBody>
          <a:bodyPr>
            <a:normAutofit/>
          </a:bodyPr>
          <a:lstStyle/>
          <a:p>
            <a:r>
              <a:rPr lang="en-US" dirty="0"/>
              <a:t>Tailored support and resources to assist </a:t>
            </a:r>
            <a:r>
              <a:rPr lang="en-US" b="1" dirty="0"/>
              <a:t>with research and evaluation efforts</a:t>
            </a:r>
            <a:r>
              <a:rPr lang="en-US" dirty="0"/>
              <a:t> at the state &amp; local levels</a:t>
            </a:r>
          </a:p>
          <a:p>
            <a:r>
              <a:rPr lang="en-US" dirty="0"/>
              <a:t>Support can be offered to: </a:t>
            </a:r>
          </a:p>
          <a:p>
            <a:pPr lvl="1"/>
            <a:r>
              <a:rPr lang="en-US" dirty="0"/>
              <a:t>State and local justice agencies</a:t>
            </a:r>
          </a:p>
          <a:p>
            <a:pPr lvl="1"/>
            <a:r>
              <a:rPr lang="en-US" dirty="0"/>
              <a:t>Behavioral health agencies</a:t>
            </a:r>
          </a:p>
          <a:p>
            <a:pPr lvl="1"/>
            <a:r>
              <a:rPr lang="en-US" dirty="0"/>
              <a:t>Researchers working in partnership with local agencies</a:t>
            </a:r>
          </a:p>
          <a:p>
            <a:pPr lvl="1"/>
            <a:endParaRPr lang="en-US" dirty="0"/>
          </a:p>
          <a:p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B9E11B-4D06-4360-B9FB-3BEC43FB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33" y="108346"/>
            <a:ext cx="10922235" cy="10118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/>
                </a:solidFill>
              </a:rPr>
              <a:t>Build Capacity: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/>
              <a:t>On-Demand Technical Assistance</a:t>
            </a:r>
          </a:p>
        </p:txBody>
      </p:sp>
      <p:sp>
        <p:nvSpPr>
          <p:cNvPr id="5" name="Rectangle 4" descr="Head with gears">
            <a:extLst>
              <a:ext uri="{FF2B5EF4-FFF2-40B4-BE49-F238E27FC236}">
                <a16:creationId xmlns:a16="http://schemas.microsoft.com/office/drawing/2014/main" xmlns="" id="{B8687ED3-961D-4D49-9E3B-961DE8CA132C}"/>
              </a:ext>
            </a:extLst>
          </p:cNvPr>
          <p:cNvSpPr/>
          <p:nvPr/>
        </p:nvSpPr>
        <p:spPr>
          <a:xfrm>
            <a:off x="181285" y="199925"/>
            <a:ext cx="828648" cy="82864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76C692-B193-4790-99CC-8035DA559112}"/>
              </a:ext>
            </a:extLst>
          </p:cNvPr>
          <p:cNvSpPr txBox="1"/>
          <p:nvPr/>
        </p:nvSpPr>
        <p:spPr>
          <a:xfrm>
            <a:off x="473933" y="5027306"/>
            <a:ext cx="5046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Direct Questions to </a:t>
            </a:r>
            <a:r>
              <a:rPr lang="en-US" sz="2400" dirty="0">
                <a:hlinkClick r:id="rId5"/>
              </a:rPr>
              <a:t>tta@jcoinctc.org</a:t>
            </a:r>
            <a:r>
              <a:rPr lang="en-US" sz="2400" dirty="0"/>
              <a:t>.</a:t>
            </a:r>
          </a:p>
        </p:txBody>
      </p:sp>
      <p:pic>
        <p:nvPicPr>
          <p:cNvPr id="7" name="Picture 6" descr="A picture containing text, screenshot, person&#10;&#10;Description automatically generated">
            <a:extLst>
              <a:ext uri="{FF2B5EF4-FFF2-40B4-BE49-F238E27FC236}">
                <a16:creationId xmlns:a16="http://schemas.microsoft.com/office/drawing/2014/main" xmlns="" id="{A16827E4-BFB6-4162-A468-763B73E69D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12" y="1241086"/>
            <a:ext cx="4977729" cy="39642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BA2ACC-653B-4FEC-9945-F99AA7391625}"/>
              </a:ext>
            </a:extLst>
          </p:cNvPr>
          <p:cNvSpPr/>
          <p:nvPr/>
        </p:nvSpPr>
        <p:spPr>
          <a:xfrm>
            <a:off x="1728216" y="6484028"/>
            <a:ext cx="6520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73A3C"/>
                </a:solidFill>
                <a:latin typeface="Montserrat"/>
              </a:rPr>
              <a:t>Funding for this effort provided by the Bureau of Justice Assistance. </a:t>
            </a:r>
            <a:endParaRPr lang="en-US" dirty="0"/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47DFD516-C143-4223-94FD-64520541B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342" y="5444389"/>
            <a:ext cx="3029373" cy="13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715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HEAL 2.0--color blind friendly">
      <a:dk1>
        <a:srgbClr val="08206C"/>
      </a:dk1>
      <a:lt1>
        <a:srgbClr val="FFFFFF"/>
      </a:lt1>
      <a:dk2>
        <a:srgbClr val="4B4B4B"/>
      </a:dk2>
      <a:lt2>
        <a:srgbClr val="DDDDDD"/>
      </a:lt2>
      <a:accent1>
        <a:srgbClr val="532465"/>
      </a:accent1>
      <a:accent2>
        <a:srgbClr val="982469"/>
      </a:accent2>
      <a:accent3>
        <a:srgbClr val="56B4E9"/>
      </a:accent3>
      <a:accent4>
        <a:srgbClr val="FF7D11"/>
      </a:accent4>
      <a:accent5>
        <a:srgbClr val="F0E442"/>
      </a:accent5>
      <a:accent6>
        <a:srgbClr val="008663"/>
      </a:accent6>
      <a:hlink>
        <a:srgbClr val="59A0F7"/>
      </a:hlink>
      <a:folHlink>
        <a:srgbClr val="A65AC4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9475</TotalTime>
  <Words>1027</Words>
  <Application>Microsoft Macintosh PowerPoint</Application>
  <PresentationFormat>Widescreen</PresentationFormat>
  <Paragraphs>198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Candara</vt:lpstr>
      <vt:lpstr>Courier New</vt:lpstr>
      <vt:lpstr>Montserrat</vt:lpstr>
      <vt:lpstr>System Font Regular</vt:lpstr>
      <vt:lpstr>Trebuchet MS</vt:lpstr>
      <vt:lpstr>Wingdings</vt:lpstr>
      <vt:lpstr>1_Office Theme</vt:lpstr>
      <vt:lpstr>Office Theme</vt:lpstr>
      <vt:lpstr>Justice Community Opioid Innovation Network (JCOIN)</vt:lpstr>
      <vt:lpstr>JCOIN and the NIH HEAL InitiativeSM</vt:lpstr>
      <vt:lpstr>JCOIN Vision &amp; Priority Goals</vt:lpstr>
      <vt:lpstr>Justice System Responses to the Opioid Crisis Missed Opportunities to Improve Public Health &amp; Public Safety</vt:lpstr>
      <vt:lpstr>JCOIN Priority Goals &amp; Components</vt:lpstr>
      <vt:lpstr>PowerPoint Presentation</vt:lpstr>
      <vt:lpstr>Coordination and Translation Center</vt:lpstr>
      <vt:lpstr>Build Capacity:  Learning Experiences to Advance Practice (LEAP)</vt:lpstr>
      <vt:lpstr>Build Capacity:  On-Demand Technical Assistance</vt:lpstr>
      <vt:lpstr>Research:  JCOIN Rapid Innovation Grants (J-RIG)</vt:lpstr>
      <vt:lpstr>Meaningful Engagement of Stakeholders</vt:lpstr>
      <vt:lpstr>eCourses for Practitioners</vt:lpstr>
      <vt:lpstr>Thank you!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Ward, Jackie (NIH/OD) [E]</dc:creator>
  <cp:lastModifiedBy>Microsoft Office User</cp:lastModifiedBy>
  <cp:revision>174</cp:revision>
  <cp:lastPrinted>2019-05-15T17:41:49Z</cp:lastPrinted>
  <dcterms:created xsi:type="dcterms:W3CDTF">2018-11-16T17:05:47Z</dcterms:created>
  <dcterms:modified xsi:type="dcterms:W3CDTF">2021-07-20T16:45:57Z</dcterms:modified>
</cp:coreProperties>
</file>